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88" r:id="rId1"/>
  </p:sldMasterIdLst>
  <p:notesMasterIdLst>
    <p:notesMasterId r:id="rId23"/>
  </p:notesMasterIdLst>
  <p:handoutMasterIdLst>
    <p:handoutMasterId r:id="rId24"/>
  </p:handoutMasterIdLst>
  <p:sldIdLst>
    <p:sldId id="660" r:id="rId2"/>
    <p:sldId id="661" r:id="rId3"/>
    <p:sldId id="657" r:id="rId4"/>
    <p:sldId id="658" r:id="rId5"/>
    <p:sldId id="659" r:id="rId6"/>
    <p:sldId id="309" r:id="rId7"/>
    <p:sldId id="653" r:id="rId8"/>
    <p:sldId id="654" r:id="rId9"/>
    <p:sldId id="655" r:id="rId10"/>
    <p:sldId id="652" r:id="rId11"/>
    <p:sldId id="639" r:id="rId12"/>
    <p:sldId id="640" r:id="rId13"/>
    <p:sldId id="647" r:id="rId14"/>
    <p:sldId id="648" r:id="rId15"/>
    <p:sldId id="641" r:id="rId16"/>
    <p:sldId id="656" r:id="rId17"/>
    <p:sldId id="650" r:id="rId18"/>
    <p:sldId id="649" r:id="rId19"/>
    <p:sldId id="642" r:id="rId20"/>
    <p:sldId id="644" r:id="rId21"/>
    <p:sldId id="645" r:id="rId22"/>
  </p:sldIdLst>
  <p:sldSz cx="12192000" cy="6858000"/>
  <p:notesSz cx="6858000" cy="9144000"/>
  <p:defaultTextStyle>
    <a:defPPr>
      <a:defRPr lang="en-US"/>
    </a:defPPr>
    <a:lvl1pPr algn="l"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DE550C"/>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467"/>
    <p:restoredTop sz="67244" autoAdjust="0"/>
  </p:normalViewPr>
  <p:slideViewPr>
    <p:cSldViewPr>
      <p:cViewPr varScale="1">
        <p:scale>
          <a:sx n="86" d="100"/>
          <a:sy n="86" d="100"/>
        </p:scale>
        <p:origin x="2528" y="184"/>
      </p:cViewPr>
      <p:guideLst>
        <p:guide orient="horz" pos="2160"/>
        <p:guide pos="384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notesMaster" Target="notesMasters/notesMaster1.xml"/><Relationship Id="rId24" Type="http://schemas.openxmlformats.org/officeDocument/2006/relationships/handoutMaster" Target="handoutMasters/handoutMaster1.xml"/><Relationship Id="rId25" Type="http://schemas.openxmlformats.org/officeDocument/2006/relationships/presProps" Target="presProps.xml"/><Relationship Id="rId26" Type="http://schemas.openxmlformats.org/officeDocument/2006/relationships/viewProps" Target="viewProps.xml"/><Relationship Id="rId27" Type="http://schemas.openxmlformats.org/officeDocument/2006/relationships/theme" Target="theme/theme1.xml"/><Relationship Id="rId28"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C5DE64E6-A954-E949-8FB5-286ABB9C3224}" type="datetimeFigureOut">
              <a:rPr lang="en-US" smtClean="0"/>
              <a:t>9/18/17</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4A79A22D-AAAA-2248-A5BC-62C709E3D220}" type="slidenum">
              <a:rPr lang="en-US" smtClean="0"/>
              <a:t>‹#›</a:t>
            </a:fld>
            <a:endParaRPr lang="en-US"/>
          </a:p>
        </p:txBody>
      </p:sp>
    </p:spTree>
    <p:extLst>
      <p:ext uri="{BB962C8B-B14F-4D97-AF65-F5344CB8AC3E}">
        <p14:creationId xmlns:p14="http://schemas.microsoft.com/office/powerpoint/2010/main" val="102649256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a:defRPr sz="1200">
                <a:latin typeface="Calibri" charset="0"/>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atin typeface="Calibri" charset="0"/>
              </a:defRPr>
            </a:lvl1pPr>
          </a:lstStyle>
          <a:p>
            <a:pPr>
              <a:defRPr/>
            </a:pPr>
            <a:fld id="{FC062BE1-9E58-E44B-AEF2-88288090696B}" type="datetimeFigureOut">
              <a:rPr lang="en-US"/>
              <a:pPr>
                <a:defRPr/>
              </a:pPr>
              <a:t>9/18/17</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wrap="square" lIns="91440" tIns="45720" rIns="91440" bIns="45720" numCol="1" anchor="ctr" anchorCtr="0" compatLnSpc="1">
            <a:prstTxWarp prst="textNoShape">
              <a:avLst/>
            </a:prstTxWarp>
          </a:bodyPr>
          <a:lstStyle/>
          <a:p>
            <a:pPr lvl="0"/>
            <a:endParaRPr lang="en-US" noProof="0"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a:defRPr sz="1200">
                <a:latin typeface="Calibri" charset="0"/>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atin typeface="Calibri" charset="0"/>
              </a:defRPr>
            </a:lvl1pPr>
          </a:lstStyle>
          <a:p>
            <a:pPr>
              <a:defRPr/>
            </a:pPr>
            <a:fld id="{E125A137-AA7B-6040-BEE2-8CA520FC8CED}" type="slidenum">
              <a:rPr lang="en-US"/>
              <a:pPr>
                <a:defRPr/>
              </a:pPr>
              <a:t>‹#›</a:t>
            </a:fld>
            <a:endParaRPr lang="en-US"/>
          </a:p>
        </p:txBody>
      </p:sp>
    </p:spTree>
    <p:extLst>
      <p:ext uri="{BB962C8B-B14F-4D97-AF65-F5344CB8AC3E}">
        <p14:creationId xmlns:p14="http://schemas.microsoft.com/office/powerpoint/2010/main" val="3735048341"/>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mn-lt"/>
        <a:ea typeface="ＭＳ Ｐゴシック" charset="0"/>
        <a:cs typeface="ＭＳ Ｐゴシック" charset="0"/>
      </a:defRPr>
    </a:lvl1pPr>
    <a:lvl2pPr marL="457200" algn="l" rtl="0" eaLnBrk="0" fontAlgn="base" hangingPunct="0">
      <a:spcBef>
        <a:spcPct val="30000"/>
      </a:spcBef>
      <a:spcAft>
        <a:spcPct val="0"/>
      </a:spcAft>
      <a:defRPr sz="1200" kern="1200">
        <a:solidFill>
          <a:schemeClr val="tx1"/>
        </a:solidFill>
        <a:latin typeface="+mn-lt"/>
        <a:ea typeface="ＭＳ Ｐゴシック" charset="0"/>
        <a:cs typeface="+mn-cs"/>
      </a:defRPr>
    </a:lvl2pPr>
    <a:lvl3pPr marL="914400" algn="l" rtl="0" eaLnBrk="0" fontAlgn="base" hangingPunct="0">
      <a:spcBef>
        <a:spcPct val="30000"/>
      </a:spcBef>
      <a:spcAft>
        <a:spcPct val="0"/>
      </a:spcAft>
      <a:defRPr sz="1200" kern="1200">
        <a:solidFill>
          <a:schemeClr val="tx1"/>
        </a:solidFill>
        <a:latin typeface="+mn-lt"/>
        <a:ea typeface="ＭＳ Ｐゴシック" charset="0"/>
        <a:cs typeface="+mn-cs"/>
      </a:defRPr>
    </a:lvl3pPr>
    <a:lvl4pPr marL="1371600" algn="l" rtl="0" eaLnBrk="0" fontAlgn="base" hangingPunct="0">
      <a:spcBef>
        <a:spcPct val="30000"/>
      </a:spcBef>
      <a:spcAft>
        <a:spcPct val="0"/>
      </a:spcAft>
      <a:defRPr sz="1200" kern="1200">
        <a:solidFill>
          <a:schemeClr val="tx1"/>
        </a:solidFill>
        <a:latin typeface="+mn-lt"/>
        <a:ea typeface="ＭＳ Ｐゴシック" charset="0"/>
        <a:cs typeface="+mn-cs"/>
      </a:defRPr>
    </a:lvl4pPr>
    <a:lvl5pPr marL="1828800" algn="l" rtl="0" eaLnBrk="0" fontAlgn="base" hangingPunct="0">
      <a:spcBef>
        <a:spcPct val="30000"/>
      </a:spcBef>
      <a:spcAft>
        <a:spcPct val="0"/>
      </a:spcAft>
      <a:defRPr sz="1200" kern="1200">
        <a:solidFill>
          <a:schemeClr val="tx1"/>
        </a:solidFill>
        <a:latin typeface="+mn-lt"/>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en.wikipedia.org/wiki/Traffic_light" TargetMode="External"/><Relationship Id="rId4" Type="http://schemas.openxmlformats.org/officeDocument/2006/relationships/hyperlink" Target="https://en.wikipedia.org/wiki/Semaphore" TargetMode="External"/><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Rectangle 2"/>
          <p:cNvSpPr>
            <a:spLocks noGrp="1"/>
          </p:cNvSpPr>
          <p:nvPr>
            <p:ph type="body" idx="1"/>
          </p:nvPr>
        </p:nvSpPr>
        <p:spPr bwMode="auto">
          <a:xfrm>
            <a:off x="914400" y="4343400"/>
            <a:ext cx="5029200" cy="4114800"/>
          </a:xfrm>
          <a:noFill/>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90438" tIns="44425" rIns="90438" bIns="44425" numCol="1" anchor="t" anchorCtr="0" compatLnSpc="1">
            <a:prstTxWarp prst="textNoShape">
              <a:avLst/>
            </a:prstTxWarp>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sz="1200" dirty="0" smtClean="0">
                <a:latin typeface="Arial" charset="0"/>
                <a:ea typeface="MS PGothic" charset="0"/>
              </a:rPr>
              <a:t>Fall’17</a:t>
            </a:r>
            <a:r>
              <a:rPr lang="en-US" sz="1200" smtClean="0">
                <a:latin typeface="Arial" charset="0"/>
                <a:ea typeface="MS PGothic" charset="0"/>
              </a:rPr>
              <a:t>: 45</a:t>
            </a:r>
            <a:r>
              <a:rPr lang="en-US" sz="1200" baseline="0" smtClean="0">
                <a:latin typeface="Arial" charset="0"/>
                <a:ea typeface="MS PGothic" charset="0"/>
              </a:rPr>
              <a:t> minutes slides 1-17.</a:t>
            </a:r>
            <a:endParaRPr lang="en-US" sz="1200" dirty="0" smtClean="0">
              <a:latin typeface="Arial" charset="0"/>
              <a:ea typeface="MS PGothic" charset="0"/>
            </a:endParaRPr>
          </a:p>
          <a:p>
            <a:pPr marL="0" marR="0" indent="0" algn="l" defTabSz="914400" rtl="0" eaLnBrk="1" fontAlgn="base" latinLnBrk="0" hangingPunct="1">
              <a:lnSpc>
                <a:spcPct val="100000"/>
              </a:lnSpc>
              <a:spcBef>
                <a:spcPct val="30000"/>
              </a:spcBef>
              <a:spcAft>
                <a:spcPct val="0"/>
              </a:spcAft>
              <a:buClrTx/>
              <a:buSzTx/>
              <a:buFontTx/>
              <a:buNone/>
              <a:tabLst/>
              <a:defRPr/>
            </a:pPr>
            <a:endParaRPr lang="en-US" sz="1200" dirty="0" smtClean="0">
              <a:latin typeface="Arial" charset="0"/>
              <a:ea typeface="MS PGothic" charset="0"/>
            </a:endParaRPr>
          </a:p>
          <a:p>
            <a:pPr marL="0" marR="0" indent="0" algn="l" defTabSz="914400" rtl="0" eaLnBrk="1" fontAlgn="base" latinLnBrk="0" hangingPunct="1">
              <a:lnSpc>
                <a:spcPct val="100000"/>
              </a:lnSpc>
              <a:spcBef>
                <a:spcPct val="30000"/>
              </a:spcBef>
              <a:spcAft>
                <a:spcPct val="0"/>
              </a:spcAft>
              <a:buClrTx/>
              <a:buSzTx/>
              <a:buFontTx/>
              <a:buNone/>
              <a:tabLst/>
              <a:defRPr/>
            </a:pPr>
            <a:r>
              <a:rPr lang="en-US" sz="1200" dirty="0" smtClean="0">
                <a:latin typeface="Arial" charset="0"/>
                <a:ea typeface="MS PGothic" charset="0"/>
              </a:rPr>
              <a:t>Spring’17</a:t>
            </a:r>
            <a:endParaRPr lang="en-US" sz="1200" dirty="0">
              <a:latin typeface="Arial" charset="0"/>
              <a:ea typeface="MS PGothic" charset="0"/>
            </a:endParaRPr>
          </a:p>
          <a:p>
            <a:pPr marL="0" marR="0" indent="0" algn="l" defTabSz="914400" rtl="0" eaLnBrk="1" fontAlgn="base" latinLnBrk="0" hangingPunct="1">
              <a:lnSpc>
                <a:spcPct val="100000"/>
              </a:lnSpc>
              <a:spcBef>
                <a:spcPct val="30000"/>
              </a:spcBef>
              <a:spcAft>
                <a:spcPct val="0"/>
              </a:spcAft>
              <a:buClrTx/>
              <a:buSzTx/>
              <a:buFontTx/>
              <a:buNone/>
              <a:tabLst/>
              <a:defRPr/>
            </a:pPr>
            <a:r>
              <a:rPr lang="en-US" sz="1200" dirty="0">
                <a:latin typeface="Arial" charset="0"/>
                <a:ea typeface="MS PGothic" charset="0"/>
              </a:rPr>
              <a:t>04b1-Project 2 How to use the DEBUG macro:</a:t>
            </a:r>
            <a:r>
              <a:rPr lang="en-US" sz="1200" baseline="0" dirty="0">
                <a:latin typeface="Arial" charset="0"/>
                <a:ea typeface="MS PGothic" charset="0"/>
              </a:rPr>
              <a:t> 20 Minutes</a:t>
            </a:r>
          </a:p>
          <a:p>
            <a:pPr marL="0" marR="0" indent="0" algn="l" defTabSz="914400" rtl="0" eaLnBrk="1" fontAlgn="base" latinLnBrk="0" hangingPunct="1">
              <a:lnSpc>
                <a:spcPct val="100000"/>
              </a:lnSpc>
              <a:spcBef>
                <a:spcPct val="30000"/>
              </a:spcBef>
              <a:spcAft>
                <a:spcPct val="0"/>
              </a:spcAft>
              <a:buClrTx/>
              <a:buSzTx/>
              <a:buFontTx/>
              <a:buNone/>
              <a:tabLst/>
              <a:defRPr/>
            </a:pPr>
            <a:r>
              <a:rPr lang="en-US" sz="1200" baseline="0" dirty="0">
                <a:latin typeface="Arial" charset="0"/>
                <a:ea typeface="MS PGothic" charset="0"/>
              </a:rPr>
              <a:t>Slides </a:t>
            </a:r>
            <a:r>
              <a:rPr lang="en-US" sz="1200" baseline="0" dirty="0" smtClean="0">
                <a:latin typeface="Arial" charset="0"/>
                <a:ea typeface="MS PGothic" charset="0"/>
              </a:rPr>
              <a:t>5-15</a:t>
            </a:r>
            <a:endParaRPr lang="en-US" sz="1200" baseline="0" dirty="0">
              <a:latin typeface="Arial" charset="0"/>
              <a:ea typeface="MS PGothic" charset="0"/>
            </a:endParaRPr>
          </a:p>
          <a:p>
            <a:pPr marL="0" marR="0" indent="0" algn="l" defTabSz="914400" rtl="0" eaLnBrk="1" fontAlgn="base" latinLnBrk="0" hangingPunct="1">
              <a:lnSpc>
                <a:spcPct val="100000"/>
              </a:lnSpc>
              <a:spcBef>
                <a:spcPct val="30000"/>
              </a:spcBef>
              <a:spcAft>
                <a:spcPct val="0"/>
              </a:spcAft>
              <a:buClrTx/>
              <a:buSzTx/>
              <a:buFontTx/>
              <a:buNone/>
              <a:tabLst/>
              <a:defRPr/>
            </a:pPr>
            <a:r>
              <a:rPr lang="en-US" sz="1200" baseline="0" dirty="0">
                <a:latin typeface="Arial" charset="0"/>
                <a:ea typeface="MS PGothic" charset="0"/>
              </a:rPr>
              <a:t>To be continued from Slides 12</a:t>
            </a:r>
            <a:endParaRPr lang="en-US" sz="1200" dirty="0">
              <a:latin typeface="Arial" charset="0"/>
              <a:ea typeface="MS PGothic" charset="0"/>
            </a:endParaRPr>
          </a:p>
          <a:p>
            <a:pPr marL="0" marR="0" indent="0" algn="l" defTabSz="914400" rtl="0" eaLnBrk="1" fontAlgn="base" latinLnBrk="0" hangingPunct="1">
              <a:lnSpc>
                <a:spcPct val="100000"/>
              </a:lnSpc>
              <a:spcBef>
                <a:spcPct val="30000"/>
              </a:spcBef>
              <a:spcAft>
                <a:spcPct val="0"/>
              </a:spcAft>
              <a:buClrTx/>
              <a:buSzTx/>
              <a:buFontTx/>
              <a:buNone/>
              <a:tabLst/>
              <a:defRPr/>
            </a:pPr>
            <a:endParaRPr lang="en-US" sz="1200" dirty="0">
              <a:latin typeface="Arial" charset="0"/>
              <a:ea typeface="MS PGothic" charset="0"/>
            </a:endParaRPr>
          </a:p>
          <a:p>
            <a:pPr marL="0" marR="0" indent="0" algn="l" defTabSz="914400" rtl="0" eaLnBrk="1" fontAlgn="base" latinLnBrk="0" hangingPunct="1">
              <a:lnSpc>
                <a:spcPct val="100000"/>
              </a:lnSpc>
              <a:spcBef>
                <a:spcPct val="30000"/>
              </a:spcBef>
              <a:spcAft>
                <a:spcPct val="0"/>
              </a:spcAft>
              <a:buClrTx/>
              <a:buSzTx/>
              <a:buFontTx/>
              <a:buNone/>
              <a:tabLst/>
              <a:defRPr/>
            </a:pPr>
            <a:r>
              <a:rPr lang="en-US" sz="1200" dirty="0">
                <a:latin typeface="Arial" charset="0"/>
                <a:ea typeface="MS PGothic" charset="0"/>
              </a:rPr>
              <a:t>Fall’16: 38 Minutes</a:t>
            </a:r>
          </a:p>
          <a:p>
            <a:pPr marL="0" marR="0" indent="0" algn="l" defTabSz="914400" rtl="0" eaLnBrk="1" fontAlgn="base" latinLnBrk="0" hangingPunct="1">
              <a:lnSpc>
                <a:spcPct val="100000"/>
              </a:lnSpc>
              <a:spcBef>
                <a:spcPct val="30000"/>
              </a:spcBef>
              <a:spcAft>
                <a:spcPct val="0"/>
              </a:spcAft>
              <a:buClrTx/>
              <a:buSzTx/>
              <a:buFontTx/>
              <a:buNone/>
              <a:tabLst/>
              <a:defRPr/>
            </a:pPr>
            <a:r>
              <a:rPr lang="en-US" sz="1200" dirty="0">
                <a:latin typeface="Arial" charset="0"/>
                <a:ea typeface="MS PGothic" charset="0"/>
              </a:rPr>
              <a:t>Slides 2-3 from</a:t>
            </a:r>
            <a:r>
              <a:rPr lang="en-US" sz="1200" baseline="0" dirty="0">
                <a:latin typeface="Arial" charset="0"/>
                <a:ea typeface="MS PGothic" charset="0"/>
              </a:rPr>
              <a:t> Week03c. </a:t>
            </a:r>
            <a:r>
              <a:rPr lang="en-US" sz="1200" dirty="0">
                <a:latin typeface="Arial" charset="0"/>
                <a:ea typeface="MS PGothic" charset="0"/>
              </a:rPr>
              <a:t>Bounded-waiting Problem</a:t>
            </a:r>
            <a:endParaRPr lang="en-US" dirty="0">
              <a:ea typeface="MS PGothic" charset="0"/>
            </a:endParaRPr>
          </a:p>
          <a:p>
            <a:pPr eaLnBrk="1" hangingPunct="1"/>
            <a:endParaRPr lang="en-US" altLang="zh-CN" baseline="0" dirty="0">
              <a:latin typeface="Calibri" charset="0"/>
              <a:ea typeface="SimSun" charset="0"/>
              <a:cs typeface="SimSun" charset="0"/>
            </a:endParaRPr>
          </a:p>
          <a:p>
            <a:pPr eaLnBrk="1" hangingPunct="1"/>
            <a:r>
              <a:rPr lang="en-US" altLang="zh-CN" baseline="0" dirty="0">
                <a:latin typeface="Calibri" charset="0"/>
                <a:ea typeface="SimSun" charset="0"/>
                <a:cs typeface="SimSun" charset="0"/>
              </a:rPr>
              <a:t>30 Minutes all 13 slides</a:t>
            </a:r>
          </a:p>
          <a:p>
            <a:pPr eaLnBrk="1" hangingPunct="1"/>
            <a:r>
              <a:rPr lang="en-US" altLang="zh-CN" baseline="0" dirty="0">
                <a:latin typeface="Calibri" charset="0"/>
                <a:ea typeface="SimSun" charset="0"/>
                <a:cs typeface="SimSun" charset="0"/>
              </a:rPr>
              <a:t>20 Minutes: Lec04b-Project 3 Overview Slides: 11</a:t>
            </a:r>
          </a:p>
          <a:p>
            <a:pPr eaLnBrk="1" hangingPunct="1"/>
            <a:endParaRPr lang="en-US" altLang="zh-CN" baseline="0" dirty="0">
              <a:latin typeface="Calibri" charset="0"/>
              <a:ea typeface="SimSun" charset="0"/>
              <a:cs typeface="SimSun" charset="0"/>
            </a:endParaRPr>
          </a:p>
          <a:p>
            <a:pPr eaLnBrk="1" hangingPunct="1"/>
            <a:endParaRPr lang="en-US" altLang="zh-CN" baseline="0" dirty="0">
              <a:latin typeface="Calibri" charset="0"/>
              <a:ea typeface="SimSun" charset="0"/>
              <a:cs typeface="SimSun" charset="0"/>
            </a:endParaRPr>
          </a:p>
        </p:txBody>
      </p:sp>
      <p:sp>
        <p:nvSpPr>
          <p:cNvPr id="7170" name="Rectangle 3"/>
          <p:cNvSpPr>
            <a:spLocks noGrp="1" noRot="1" noChangeAspect="1" noTextEdit="1"/>
          </p:cNvSpPr>
          <p:nvPr>
            <p:ph type="sldImg"/>
          </p:nvPr>
        </p:nvSpPr>
        <p:spPr bwMode="auto">
          <a:xfrm>
            <a:off x="382588" y="685800"/>
            <a:ext cx="6096000" cy="3429000"/>
          </a:xfrm>
          <a:noFill/>
          <a:ln cap="flat">
            <a:solidFill>
              <a:schemeClr val="tx1"/>
            </a:solidFill>
            <a:miter lim="800000"/>
            <a:headEnd/>
            <a:tailEnd/>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Lst>
        </p:spPr>
      </p:sp>
    </p:spTree>
    <p:extLst>
      <p:ext uri="{BB962C8B-B14F-4D97-AF65-F5344CB8AC3E}">
        <p14:creationId xmlns:p14="http://schemas.microsoft.com/office/powerpoint/2010/main" val="8162136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Rot="1" noChangeAspect="1" noChangeArrowheads="1" noTextEdit="1"/>
          </p:cNvSpPr>
          <p:nvPr>
            <p:ph type="sldImg"/>
          </p:nvPr>
        </p:nvSpPr>
        <p:spPr>
          <a:xfrm>
            <a:off x="381000" y="685800"/>
            <a:ext cx="6096000" cy="3429000"/>
          </a:xfrm>
          <a:ln/>
        </p:spPr>
      </p:sp>
      <p:sp>
        <p:nvSpPr>
          <p:cNvPr id="91139" name="Rectangle 3"/>
          <p:cNvSpPr>
            <a:spLocks noGrp="1" noChangeArrowheads="1"/>
          </p:cNvSpPr>
          <p:nvPr>
            <p:ph type="body" idx="1"/>
          </p:nvPr>
        </p:nvSpPr>
        <p:spPr>
          <a:noFill/>
          <a:ln/>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dirty="0">
                <a:ea typeface="MS PGothic" charset="0"/>
              </a:rPr>
              <a:t>Unlocked but what? It’s not your turn yet.</a:t>
            </a:r>
          </a:p>
        </p:txBody>
      </p:sp>
    </p:spTree>
    <p:extLst>
      <p:ext uri="{BB962C8B-B14F-4D97-AF65-F5344CB8AC3E}">
        <p14:creationId xmlns:p14="http://schemas.microsoft.com/office/powerpoint/2010/main" val="19230971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12879">
              <a:defRPr>
                <a:solidFill>
                  <a:schemeClr val="tx1"/>
                </a:solidFill>
                <a:latin typeface="Verdana" charset="0"/>
                <a:ea typeface="MS PGothic" charset="0"/>
                <a:cs typeface="MS PGothic" charset="0"/>
              </a:defRPr>
            </a:lvl1pPr>
            <a:lvl2pPr marL="729057" indent="-280406" defTabSz="912879">
              <a:defRPr>
                <a:solidFill>
                  <a:schemeClr val="tx1"/>
                </a:solidFill>
                <a:latin typeface="Verdana" charset="0"/>
                <a:ea typeface="MS PGothic" charset="0"/>
                <a:cs typeface="MS PGothic" charset="0"/>
              </a:defRPr>
            </a:lvl2pPr>
            <a:lvl3pPr marL="1121626" indent="-224325" defTabSz="912879">
              <a:defRPr>
                <a:solidFill>
                  <a:schemeClr val="tx1"/>
                </a:solidFill>
                <a:latin typeface="Verdana" charset="0"/>
                <a:ea typeface="MS PGothic" charset="0"/>
                <a:cs typeface="MS PGothic" charset="0"/>
              </a:defRPr>
            </a:lvl3pPr>
            <a:lvl4pPr marL="1570276" indent="-224325" defTabSz="912879">
              <a:defRPr>
                <a:solidFill>
                  <a:schemeClr val="tx1"/>
                </a:solidFill>
                <a:latin typeface="Verdana" charset="0"/>
                <a:ea typeface="MS PGothic" charset="0"/>
                <a:cs typeface="MS PGothic" charset="0"/>
              </a:defRPr>
            </a:lvl4pPr>
            <a:lvl5pPr marL="2018927" indent="-224325" defTabSz="912879">
              <a:defRPr>
                <a:solidFill>
                  <a:schemeClr val="tx1"/>
                </a:solidFill>
                <a:latin typeface="Verdana" charset="0"/>
                <a:ea typeface="MS PGothic" charset="0"/>
                <a:cs typeface="MS PGothic" charset="0"/>
              </a:defRPr>
            </a:lvl5pPr>
            <a:lvl6pPr marL="2467577" indent="-224325" defTabSz="912879" eaLnBrk="0" fontAlgn="base" hangingPunct="0">
              <a:spcBef>
                <a:spcPct val="0"/>
              </a:spcBef>
              <a:spcAft>
                <a:spcPct val="0"/>
              </a:spcAft>
              <a:defRPr>
                <a:solidFill>
                  <a:schemeClr val="tx1"/>
                </a:solidFill>
                <a:latin typeface="Verdana" charset="0"/>
                <a:ea typeface="MS PGothic" charset="0"/>
                <a:cs typeface="MS PGothic" charset="0"/>
              </a:defRPr>
            </a:lvl6pPr>
            <a:lvl7pPr marL="2916227" indent="-224325" defTabSz="912879" eaLnBrk="0" fontAlgn="base" hangingPunct="0">
              <a:spcBef>
                <a:spcPct val="0"/>
              </a:spcBef>
              <a:spcAft>
                <a:spcPct val="0"/>
              </a:spcAft>
              <a:defRPr>
                <a:solidFill>
                  <a:schemeClr val="tx1"/>
                </a:solidFill>
                <a:latin typeface="Verdana" charset="0"/>
                <a:ea typeface="MS PGothic" charset="0"/>
                <a:cs typeface="MS PGothic" charset="0"/>
              </a:defRPr>
            </a:lvl7pPr>
            <a:lvl8pPr marL="3364878" indent="-224325" defTabSz="912879" eaLnBrk="0" fontAlgn="base" hangingPunct="0">
              <a:spcBef>
                <a:spcPct val="0"/>
              </a:spcBef>
              <a:spcAft>
                <a:spcPct val="0"/>
              </a:spcAft>
              <a:defRPr>
                <a:solidFill>
                  <a:schemeClr val="tx1"/>
                </a:solidFill>
                <a:latin typeface="Verdana" charset="0"/>
                <a:ea typeface="MS PGothic" charset="0"/>
                <a:cs typeface="MS PGothic" charset="0"/>
              </a:defRPr>
            </a:lvl8pPr>
            <a:lvl9pPr marL="3813528" indent="-224325" defTabSz="912879" eaLnBrk="0" fontAlgn="base" hangingPunct="0">
              <a:spcBef>
                <a:spcPct val="0"/>
              </a:spcBef>
              <a:spcAft>
                <a:spcPct val="0"/>
              </a:spcAft>
              <a:defRPr>
                <a:solidFill>
                  <a:schemeClr val="tx1"/>
                </a:solidFill>
                <a:latin typeface="Verdana" charset="0"/>
                <a:ea typeface="MS PGothic" charset="0"/>
                <a:cs typeface="MS PGothic" charset="0"/>
              </a:defRPr>
            </a:lvl9pPr>
          </a:lstStyle>
          <a:p>
            <a:fld id="{A23252CE-F617-1A40-B961-96A8E0A39C30}" type="slidenum">
              <a:rPr lang="en-US">
                <a:latin typeface="Times New Roman" charset="0"/>
              </a:rPr>
              <a:pPr/>
              <a:t>11</a:t>
            </a:fld>
            <a:endParaRPr lang="en-US">
              <a:latin typeface="Times New Roman" charset="0"/>
            </a:endParaRPr>
          </a:p>
        </p:txBody>
      </p:sp>
      <p:sp>
        <p:nvSpPr>
          <p:cNvPr id="92163" name="Rectangle 2"/>
          <p:cNvSpPr>
            <a:spLocks noGrp="1" noRot="1" noChangeAspect="1" noChangeArrowheads="1" noTextEdit="1"/>
          </p:cNvSpPr>
          <p:nvPr>
            <p:ph type="sldImg"/>
          </p:nvPr>
        </p:nvSpPr>
        <p:spPr>
          <a:xfrm>
            <a:off x="381000" y="685800"/>
            <a:ext cx="6096000" cy="3429000"/>
          </a:xfrm>
          <a:ln/>
        </p:spPr>
      </p:sp>
      <p:sp>
        <p:nvSpPr>
          <p:cNvPr id="92164" name="Rectangle 3"/>
          <p:cNvSpPr>
            <a:spLocks noGrp="1" noChangeArrowheads="1"/>
          </p:cNvSpPr>
          <p:nvPr>
            <p:ph type="body" idx="1"/>
          </p:nvPr>
        </p:nvSpPr>
        <p:spPr>
          <a:noFill/>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342866" indent="-342866">
              <a:lnSpc>
                <a:spcPct val="90000"/>
              </a:lnSpc>
              <a:defRPr/>
            </a:pPr>
            <a:r>
              <a:rPr lang="en-US" dirty="0">
                <a:ea typeface="ＭＳ Ｐゴシック" charset="0"/>
                <a:cs typeface="ＭＳ Ｐゴシック" charset="0"/>
              </a:rPr>
              <a:t>Previous solutions are complicated and generally inaccessible to application programmers</a:t>
            </a:r>
          </a:p>
          <a:p>
            <a:pPr marL="342866" indent="-342866">
              <a:lnSpc>
                <a:spcPct val="90000"/>
              </a:lnSpc>
              <a:defRPr/>
            </a:pPr>
            <a:r>
              <a:rPr lang="en-US" dirty="0">
                <a:ea typeface="ＭＳ Ｐゴシック" charset="0"/>
                <a:cs typeface="ＭＳ Ｐゴシック" charset="0"/>
              </a:rPr>
              <a:t>OS designers build software tools to solve critical section problem</a:t>
            </a:r>
          </a:p>
          <a:p>
            <a:pPr marL="342866" indent="-342866">
              <a:lnSpc>
                <a:spcPct val="90000"/>
              </a:lnSpc>
              <a:defRPr/>
            </a:pPr>
            <a:r>
              <a:rPr lang="en-US" dirty="0">
                <a:ea typeface="ＭＳ Ｐゴシック" charset="0"/>
                <a:cs typeface="ＭＳ Ｐゴシック" charset="0"/>
              </a:rPr>
              <a:t>Simplest is </a:t>
            </a:r>
            <a:r>
              <a:rPr lang="en-US" sz="2000" dirty="0" err="1">
                <a:ea typeface="ＭＳ Ｐゴシック" charset="0"/>
                <a:cs typeface="ＭＳ Ｐゴシック" charset="0"/>
              </a:rPr>
              <a:t>mutex</a:t>
            </a:r>
            <a:r>
              <a:rPr lang="en-US" dirty="0">
                <a:ea typeface="ＭＳ Ｐゴシック" charset="0"/>
                <a:cs typeface="ＭＳ Ｐゴシック" charset="0"/>
              </a:rPr>
              <a:t> lock</a:t>
            </a:r>
          </a:p>
          <a:p>
            <a:pPr marL="342866" indent="-342866">
              <a:lnSpc>
                <a:spcPct val="90000"/>
              </a:lnSpc>
              <a:defRPr/>
            </a:pPr>
            <a:r>
              <a:rPr lang="en-US" dirty="0">
                <a:ea typeface="ＭＳ Ｐゴシック" charset="0"/>
                <a:cs typeface="ＭＳ Ｐゴシック" charset="0"/>
              </a:rPr>
              <a:t>Protect a critical section  by first </a:t>
            </a:r>
            <a:r>
              <a:rPr lang="en-US" sz="2000" b="1" dirty="0">
                <a:latin typeface="Courier New"/>
                <a:ea typeface="ＭＳ Ｐゴシック" charset="0"/>
                <a:cs typeface="Courier New"/>
              </a:rPr>
              <a:t>acquire()</a:t>
            </a:r>
            <a:r>
              <a:rPr lang="en-US" sz="2000" dirty="0">
                <a:ea typeface="ＭＳ Ｐゴシック" charset="0"/>
                <a:cs typeface="ＭＳ Ｐゴシック" charset="0"/>
              </a:rPr>
              <a:t> </a:t>
            </a:r>
            <a:r>
              <a:rPr lang="en-US" dirty="0">
                <a:ea typeface="ＭＳ Ｐゴシック" charset="0"/>
                <a:cs typeface="ＭＳ Ｐゴシック" charset="0"/>
              </a:rPr>
              <a:t>a lock then </a:t>
            </a:r>
            <a:r>
              <a:rPr lang="en-US" sz="2000" b="1" dirty="0">
                <a:latin typeface="Courier New"/>
                <a:ea typeface="ＭＳ Ｐゴシック" charset="0"/>
                <a:cs typeface="Courier New"/>
              </a:rPr>
              <a:t>release()</a:t>
            </a:r>
            <a:r>
              <a:rPr lang="en-US" sz="2000" dirty="0">
                <a:ea typeface="ＭＳ Ｐゴシック" charset="0"/>
                <a:cs typeface="ＭＳ Ｐゴシック" charset="0"/>
              </a:rPr>
              <a:t> </a:t>
            </a:r>
            <a:r>
              <a:rPr lang="en-US" dirty="0">
                <a:ea typeface="ＭＳ Ｐゴシック" charset="0"/>
                <a:cs typeface="ＭＳ Ｐゴシック" charset="0"/>
              </a:rPr>
              <a:t>the lock</a:t>
            </a:r>
          </a:p>
          <a:p>
            <a:pPr marL="742876" lvl="1" indent="-285722">
              <a:lnSpc>
                <a:spcPct val="90000"/>
              </a:lnSpc>
              <a:defRPr/>
            </a:pPr>
            <a:r>
              <a:rPr lang="en-US" dirty="0">
                <a:ea typeface="ＭＳ Ｐゴシック" charset="0"/>
                <a:cs typeface="ＭＳ Ｐゴシック" charset="0"/>
              </a:rPr>
              <a:t>Boolean variable indicating if lock is available or not</a:t>
            </a:r>
          </a:p>
          <a:p>
            <a:pPr marL="342866" indent="-342866">
              <a:lnSpc>
                <a:spcPct val="90000"/>
              </a:lnSpc>
              <a:defRPr/>
            </a:pPr>
            <a:r>
              <a:rPr lang="en-US" dirty="0">
                <a:ea typeface="ＭＳ Ｐゴシック" charset="0"/>
                <a:cs typeface="ＭＳ Ｐゴシック" charset="0"/>
              </a:rPr>
              <a:t>Calls to </a:t>
            </a:r>
            <a:r>
              <a:rPr lang="en-US" sz="2000" b="1" dirty="0">
                <a:latin typeface="Courier New"/>
                <a:ea typeface="ＭＳ Ｐゴシック" charset="0"/>
                <a:cs typeface="Courier New"/>
              </a:rPr>
              <a:t>acquire()</a:t>
            </a:r>
            <a:r>
              <a:rPr lang="en-US" sz="2000" dirty="0">
                <a:ea typeface="ＭＳ Ｐゴシック" charset="0"/>
                <a:cs typeface="ＭＳ Ｐゴシック" charset="0"/>
              </a:rPr>
              <a:t> </a:t>
            </a:r>
            <a:r>
              <a:rPr lang="en-US" dirty="0">
                <a:ea typeface="ＭＳ Ｐゴシック" charset="0"/>
                <a:cs typeface="ＭＳ Ｐゴシック" charset="0"/>
              </a:rPr>
              <a:t>and </a:t>
            </a:r>
            <a:r>
              <a:rPr lang="en-US" sz="2000" b="1" dirty="0">
                <a:latin typeface="Courier New"/>
                <a:ea typeface="ＭＳ Ｐゴシック" charset="0"/>
                <a:cs typeface="Courier New"/>
              </a:rPr>
              <a:t>release()</a:t>
            </a:r>
            <a:r>
              <a:rPr lang="en-US" sz="2000" dirty="0">
                <a:ea typeface="ＭＳ Ｐゴシック" charset="0"/>
                <a:cs typeface="ＭＳ Ｐゴシック" charset="0"/>
              </a:rPr>
              <a:t> </a:t>
            </a:r>
            <a:r>
              <a:rPr lang="en-US" dirty="0">
                <a:ea typeface="ＭＳ Ｐゴシック" charset="0"/>
                <a:cs typeface="ＭＳ Ｐゴシック" charset="0"/>
              </a:rPr>
              <a:t>must be atomic</a:t>
            </a:r>
          </a:p>
          <a:p>
            <a:pPr marL="742876" lvl="1" indent="-285722">
              <a:lnSpc>
                <a:spcPct val="90000"/>
              </a:lnSpc>
              <a:defRPr/>
            </a:pPr>
            <a:r>
              <a:rPr lang="en-US" dirty="0">
                <a:ea typeface="ＭＳ Ｐゴシック" charset="0"/>
                <a:cs typeface="ＭＳ Ｐゴシック" charset="0"/>
              </a:rPr>
              <a:t>Usually implemented via hardware atomic instructions</a:t>
            </a:r>
          </a:p>
          <a:p>
            <a:pPr marL="342866" indent="-342866">
              <a:lnSpc>
                <a:spcPct val="90000"/>
              </a:lnSpc>
              <a:defRPr/>
            </a:pPr>
            <a:r>
              <a:rPr lang="en-US" dirty="0">
                <a:ea typeface="ＭＳ Ｐゴシック" charset="0"/>
                <a:cs typeface="ＭＳ Ｐゴシック" charset="0"/>
              </a:rPr>
              <a:t>But this solution requires </a:t>
            </a:r>
            <a:r>
              <a:rPr lang="en-US" b="1" dirty="0">
                <a:solidFill>
                  <a:srgbClr val="3366FF"/>
                </a:solidFill>
                <a:ea typeface="ＭＳ Ｐゴシック" charset="0"/>
                <a:cs typeface="ＭＳ Ｐゴシック" charset="-128"/>
              </a:rPr>
              <a:t>busy waiting</a:t>
            </a:r>
          </a:p>
          <a:p>
            <a:pPr marL="742896" lvl="1" indent="-342866">
              <a:lnSpc>
                <a:spcPct val="90000"/>
              </a:lnSpc>
              <a:buFont typeface="Monotype Sorts" charset="0"/>
              <a:buChar char="n"/>
              <a:defRPr/>
            </a:pPr>
            <a:r>
              <a:rPr lang="en-US" dirty="0">
                <a:ea typeface="ＭＳ Ｐゴシック" charset="0"/>
                <a:cs typeface="ＭＳ Ｐゴシック" charset="0"/>
              </a:rPr>
              <a:t>This lock therefore called a </a:t>
            </a:r>
            <a:r>
              <a:rPr lang="en-US" b="1" dirty="0">
                <a:solidFill>
                  <a:srgbClr val="3366FF"/>
                </a:solidFill>
                <a:ea typeface="ＭＳ Ｐゴシック" charset="0"/>
                <a:cs typeface="ＭＳ Ｐゴシック" charset="-128"/>
              </a:rPr>
              <a:t>spinlock</a:t>
            </a:r>
          </a:p>
          <a:p>
            <a:endParaRPr lang="en-US" dirty="0">
              <a:ea typeface="MS PGothic" charset="0"/>
            </a:endParaRPr>
          </a:p>
        </p:txBody>
      </p:sp>
    </p:spTree>
    <p:extLst>
      <p:ext uri="{BB962C8B-B14F-4D97-AF65-F5344CB8AC3E}">
        <p14:creationId xmlns:p14="http://schemas.microsoft.com/office/powerpoint/2010/main" val="4731431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fontScale="55000" lnSpcReduction="20000"/>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sz="1200" kern="1200" dirty="0">
                <a:solidFill>
                  <a:schemeClr val="tx1"/>
                </a:solidFill>
                <a:latin typeface="+mn-lt"/>
                <a:ea typeface="ＭＳ Ｐゴシック" charset="0"/>
                <a:cs typeface="ＭＳ Ｐゴシック" charset="0"/>
              </a:rPr>
              <a:t>History:</a:t>
            </a:r>
            <a:r>
              <a:rPr lang="en-US" sz="1200" kern="1200" baseline="0" dirty="0">
                <a:solidFill>
                  <a:schemeClr val="tx1"/>
                </a:solidFill>
                <a:latin typeface="+mn-lt"/>
                <a:ea typeface="ＭＳ Ｐゴシック" charset="0"/>
                <a:cs typeface="ＭＳ Ｐゴシック" charset="0"/>
              </a:rPr>
              <a:t> </a:t>
            </a:r>
            <a:r>
              <a:rPr lang="en-US" sz="1200" kern="1200" dirty="0">
                <a:solidFill>
                  <a:schemeClr val="tx1"/>
                </a:solidFill>
                <a:latin typeface="+mn-lt"/>
                <a:ea typeface="ＭＳ Ｐゴシック" charset="0"/>
                <a:cs typeface="ＭＳ Ｐゴシック" charset="0"/>
              </a:rPr>
              <a:t>John </a:t>
            </a:r>
            <a:r>
              <a:rPr lang="en-US" sz="1200" kern="1200" dirty="0" err="1">
                <a:solidFill>
                  <a:schemeClr val="tx1"/>
                </a:solidFill>
                <a:latin typeface="+mn-lt"/>
                <a:ea typeface="ＭＳ Ｐゴシック" charset="0"/>
                <a:cs typeface="ＭＳ Ｐゴシック" charset="0"/>
              </a:rPr>
              <a:t>Peake</a:t>
            </a:r>
            <a:r>
              <a:rPr lang="en-US" sz="1200" kern="1200" dirty="0">
                <a:solidFill>
                  <a:schemeClr val="tx1"/>
                </a:solidFill>
                <a:latin typeface="+mn-lt"/>
                <a:ea typeface="ＭＳ Ｐゴシック" charset="0"/>
                <a:cs typeface="ＭＳ Ｐゴシック" charset="0"/>
              </a:rPr>
              <a:t> Knight is credited with inventing the original </a:t>
            </a:r>
            <a:r>
              <a:rPr lang="en-US" sz="1200" kern="1200" dirty="0">
                <a:solidFill>
                  <a:schemeClr val="tx1"/>
                </a:solidFill>
                <a:latin typeface="+mn-lt"/>
                <a:ea typeface="ＭＳ Ｐゴシック" charset="0"/>
                <a:cs typeface="ＭＳ Ｐゴシック" charset="0"/>
                <a:hlinkClick r:id="rId3"/>
              </a:rPr>
              <a:t>traffic light in 1868, a </a:t>
            </a:r>
            <a:r>
              <a:rPr lang="en-US" sz="1200" kern="1200" dirty="0">
                <a:solidFill>
                  <a:schemeClr val="tx1"/>
                </a:solidFill>
                <a:latin typeface="+mn-lt"/>
                <a:ea typeface="ＭＳ Ｐゴシック" charset="0"/>
                <a:cs typeface="ＭＳ Ｐゴシック" charset="0"/>
                <a:hlinkClick r:id="rId4"/>
              </a:rPr>
              <a:t>semaphore system based on railway signalling. In 1866, a year in which 1102 people were killed and 1334 injured on roads in London, he proposed a signalling system to regulate the horse-drawn traffic and reduce the number of road accidents.</a:t>
            </a:r>
            <a:endParaRPr lang="en-US" sz="1000" dirty="0">
              <a:cs typeface="+mn-cs"/>
            </a:endParaRPr>
          </a:p>
          <a:p>
            <a:pPr eaLnBrk="1" hangingPunct="1">
              <a:defRPr/>
            </a:pPr>
            <a:endParaRPr lang="en-US" sz="1200" dirty="0">
              <a:cs typeface="+mn-cs"/>
            </a:endParaRPr>
          </a:p>
          <a:p>
            <a:pPr eaLnBrk="1" hangingPunct="1">
              <a:defRPr/>
            </a:pPr>
            <a:r>
              <a:rPr lang="en-US" sz="1200" dirty="0">
                <a:cs typeface="+mn-cs"/>
              </a:rPr>
              <a:t>Invented in the 1960s by </a:t>
            </a:r>
            <a:r>
              <a:rPr lang="en-US" sz="800" kern="1200" dirty="0" err="1">
                <a:solidFill>
                  <a:schemeClr val="tx1"/>
                </a:solidFill>
                <a:latin typeface="+mn-lt"/>
                <a:ea typeface="+mn-ea"/>
                <a:cs typeface="+mn-cs"/>
              </a:rPr>
              <a:t>Dijkstra</a:t>
            </a:r>
            <a:endParaRPr lang="en-US" sz="1200" dirty="0">
              <a:cs typeface="+mn-cs"/>
            </a:endParaRPr>
          </a:p>
          <a:p>
            <a:pPr eaLnBrk="1" hangingPunct="1">
              <a:defRPr/>
            </a:pPr>
            <a:r>
              <a:rPr lang="en-US" sz="1200" dirty="0">
                <a:cs typeface="+mn-cs"/>
              </a:rPr>
              <a:t>Conceptual OS mechanism, with no specific implementation defined (could be </a:t>
            </a:r>
            <a:r>
              <a:rPr lang="en-US" sz="1200" dirty="0">
                <a:latin typeface="Courier New" charset="0"/>
                <a:cs typeface="+mn-cs"/>
              </a:rPr>
              <a:t>enter()</a:t>
            </a:r>
            <a:r>
              <a:rPr lang="en-US" sz="1200" dirty="0">
                <a:cs typeface="+mn-cs"/>
              </a:rPr>
              <a:t>/</a:t>
            </a:r>
            <a:r>
              <a:rPr lang="en-US" sz="1200" dirty="0">
                <a:latin typeface="Courier New" charset="0"/>
                <a:cs typeface="+mn-cs"/>
              </a:rPr>
              <a:t>exit()</a:t>
            </a:r>
            <a:r>
              <a:rPr lang="en-US" sz="1200" dirty="0">
                <a:cs typeface="+mn-cs"/>
              </a:rPr>
              <a:t>)</a:t>
            </a:r>
          </a:p>
          <a:p>
            <a:pPr eaLnBrk="1" hangingPunct="1">
              <a:defRPr/>
            </a:pPr>
            <a:r>
              <a:rPr lang="en-US" sz="1200" dirty="0">
                <a:cs typeface="+mn-cs"/>
              </a:rPr>
              <a:t>Basis of all contemporary OS synchronization mechanisms</a:t>
            </a:r>
            <a:r>
              <a:rPr lang="en-US" dirty="0">
                <a:cs typeface="+mn-cs"/>
              </a:rPr>
              <a:t> </a:t>
            </a:r>
          </a:p>
          <a:p>
            <a:endParaRPr lang="en-US" sz="1200" kern="1200" baseline="0" dirty="0">
              <a:solidFill>
                <a:schemeClr val="tx1"/>
              </a:solidFill>
              <a:latin typeface="+mn-lt"/>
              <a:ea typeface="+mn-ea"/>
              <a:cs typeface="+mn-cs"/>
            </a:endParaRP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The fundamental principle is this: Two or more processes can cooperate by means of simple signals, such that a process can be forced to stop at a specified place until it has received a specific signal. Any complex coordination requirement can be satisfied by the appropriate structure of signals. For signaling, special variables called semaphores are used. To transmit a signal via semaphore </a:t>
            </a:r>
            <a:r>
              <a:rPr lang="en-US" sz="1200" kern="1200" baseline="0" dirty="0" err="1">
                <a:solidFill>
                  <a:schemeClr val="tx1"/>
                </a:solidFill>
                <a:latin typeface="+mn-lt"/>
                <a:ea typeface="+mn-ea"/>
                <a:cs typeface="+mn-cs"/>
              </a:rPr>
              <a:t>s</a:t>
            </a:r>
            <a:r>
              <a:rPr lang="en-US" sz="1200" kern="1200" baseline="0" dirty="0">
                <a:solidFill>
                  <a:schemeClr val="tx1"/>
                </a:solidFill>
                <a:latin typeface="+mn-lt"/>
                <a:ea typeface="+mn-ea"/>
                <a:cs typeface="+mn-cs"/>
              </a:rPr>
              <a:t> , a process executes the primitive </a:t>
            </a:r>
            <a:r>
              <a:rPr lang="en-US" sz="1200" kern="1200" baseline="0" dirty="0" err="1">
                <a:solidFill>
                  <a:schemeClr val="tx1"/>
                </a:solidFill>
                <a:latin typeface="+mn-lt"/>
                <a:ea typeface="+mn-ea"/>
                <a:cs typeface="+mn-cs"/>
              </a:rPr>
              <a:t>semSignal(s</a:t>
            </a:r>
            <a:r>
              <a:rPr lang="en-US" sz="1200" kern="1200" baseline="0" dirty="0">
                <a:solidFill>
                  <a:schemeClr val="tx1"/>
                </a:solidFill>
                <a:latin typeface="+mn-lt"/>
                <a:ea typeface="+mn-ea"/>
                <a:cs typeface="+mn-cs"/>
              </a:rPr>
              <a:t>) . To receive a signal via semaphore </a:t>
            </a:r>
            <a:r>
              <a:rPr lang="en-US" sz="1200" kern="1200" baseline="0" dirty="0" err="1">
                <a:solidFill>
                  <a:schemeClr val="tx1"/>
                </a:solidFill>
                <a:latin typeface="+mn-lt"/>
                <a:ea typeface="+mn-ea"/>
                <a:cs typeface="+mn-cs"/>
              </a:rPr>
              <a:t>s</a:t>
            </a:r>
            <a:r>
              <a:rPr lang="en-US" sz="1200" kern="1200" baseline="0" dirty="0">
                <a:solidFill>
                  <a:schemeClr val="tx1"/>
                </a:solidFill>
                <a:latin typeface="+mn-lt"/>
                <a:ea typeface="+mn-ea"/>
                <a:cs typeface="+mn-cs"/>
              </a:rPr>
              <a:t> , a process executes the primitive </a:t>
            </a:r>
            <a:r>
              <a:rPr lang="en-US" sz="1200" kern="1200" baseline="0" dirty="0" err="1">
                <a:solidFill>
                  <a:schemeClr val="tx1"/>
                </a:solidFill>
                <a:latin typeface="+mn-lt"/>
                <a:ea typeface="+mn-ea"/>
                <a:cs typeface="+mn-cs"/>
              </a:rPr>
              <a:t>semWait(s</a:t>
            </a:r>
            <a:r>
              <a:rPr lang="en-US" sz="1200" kern="1200" baseline="0" dirty="0">
                <a:solidFill>
                  <a:schemeClr val="tx1"/>
                </a:solidFill>
                <a:latin typeface="+mn-lt"/>
                <a:ea typeface="+mn-ea"/>
                <a:cs typeface="+mn-cs"/>
              </a:rPr>
              <a:t>) ; if the corresponding signal has not yet been transmitted, the process is suspended until the transmission takes place.  </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To achieve the desired effect, we can view the semaphore as a variable that has an integer value upon which only three operations are defined:</a:t>
            </a:r>
          </a:p>
          <a:p>
            <a:endParaRPr lang="en-US" sz="1200" b="1" kern="1200" baseline="0" dirty="0">
              <a:solidFill>
                <a:schemeClr val="tx1"/>
              </a:solidFill>
              <a:latin typeface="+mn-lt"/>
              <a:ea typeface="+mn-ea"/>
              <a:cs typeface="+mn-cs"/>
            </a:endParaRPr>
          </a:p>
          <a:p>
            <a:r>
              <a:rPr lang="en-US" sz="1200" b="1" kern="1200" baseline="0" dirty="0">
                <a:solidFill>
                  <a:schemeClr val="tx1"/>
                </a:solidFill>
                <a:latin typeface="+mn-lt"/>
                <a:ea typeface="+mn-ea"/>
                <a:cs typeface="+mn-cs"/>
              </a:rPr>
              <a:t>1. A semaphore may be initialized to a nonnegative integer value.</a:t>
            </a:r>
          </a:p>
          <a:p>
            <a:endParaRPr lang="en-US" sz="1200" b="1" kern="1200" baseline="0" dirty="0">
              <a:solidFill>
                <a:schemeClr val="tx1"/>
              </a:solidFill>
              <a:latin typeface="+mn-lt"/>
              <a:ea typeface="+mn-ea"/>
              <a:cs typeface="+mn-cs"/>
            </a:endParaRPr>
          </a:p>
          <a:p>
            <a:r>
              <a:rPr lang="en-US" sz="1200" b="1" kern="1200" baseline="0" dirty="0">
                <a:solidFill>
                  <a:schemeClr val="tx1"/>
                </a:solidFill>
                <a:latin typeface="+mn-lt"/>
                <a:ea typeface="+mn-ea"/>
                <a:cs typeface="+mn-cs"/>
              </a:rPr>
              <a:t>2. The </a:t>
            </a:r>
            <a:r>
              <a:rPr lang="en-US" sz="1200" b="1" kern="1200" baseline="0" dirty="0" err="1">
                <a:solidFill>
                  <a:schemeClr val="tx1"/>
                </a:solidFill>
                <a:latin typeface="+mn-lt"/>
                <a:ea typeface="+mn-ea"/>
                <a:cs typeface="+mn-cs"/>
              </a:rPr>
              <a:t>semWait</a:t>
            </a:r>
            <a:r>
              <a:rPr lang="en-US" sz="1200" b="1" kern="1200" baseline="0" dirty="0">
                <a:solidFill>
                  <a:schemeClr val="tx1"/>
                </a:solidFill>
                <a:latin typeface="+mn-lt"/>
                <a:ea typeface="+mn-ea"/>
                <a:cs typeface="+mn-cs"/>
              </a:rPr>
              <a:t> operation decrements the semaphore value. </a:t>
            </a:r>
            <a:r>
              <a:rPr lang="en-US" sz="1200" b="0" kern="1200" baseline="0" dirty="0">
                <a:solidFill>
                  <a:schemeClr val="tx1"/>
                </a:solidFill>
                <a:latin typeface="+mn-lt"/>
                <a:ea typeface="+mn-ea"/>
                <a:cs typeface="+mn-cs"/>
              </a:rPr>
              <a:t>If the value </a:t>
            </a:r>
            <a:r>
              <a:rPr lang="en-US" sz="1200" kern="1200" baseline="0" dirty="0">
                <a:solidFill>
                  <a:schemeClr val="tx1"/>
                </a:solidFill>
                <a:latin typeface="+mn-lt"/>
                <a:ea typeface="+mn-ea"/>
                <a:cs typeface="+mn-cs"/>
              </a:rPr>
              <a:t>becomes negative, then the process executing the </a:t>
            </a:r>
            <a:r>
              <a:rPr lang="en-US" sz="1200" kern="1200" baseline="0" dirty="0" err="1">
                <a:solidFill>
                  <a:schemeClr val="tx1"/>
                </a:solidFill>
                <a:latin typeface="+mn-lt"/>
                <a:ea typeface="+mn-ea"/>
                <a:cs typeface="+mn-cs"/>
              </a:rPr>
              <a:t>semWait</a:t>
            </a:r>
            <a:r>
              <a:rPr lang="en-US" sz="1200" kern="1200" baseline="0" dirty="0">
                <a:solidFill>
                  <a:schemeClr val="tx1"/>
                </a:solidFill>
                <a:latin typeface="+mn-lt"/>
                <a:ea typeface="+mn-ea"/>
                <a:cs typeface="+mn-cs"/>
              </a:rPr>
              <a:t> is blocked.</a:t>
            </a:r>
          </a:p>
          <a:p>
            <a:r>
              <a:rPr lang="en-US" sz="1200" kern="1200" baseline="0" dirty="0">
                <a:solidFill>
                  <a:schemeClr val="tx1"/>
                </a:solidFill>
                <a:latin typeface="+mn-lt"/>
                <a:ea typeface="+mn-ea"/>
                <a:cs typeface="+mn-cs"/>
              </a:rPr>
              <a:t>Otherwise, the process continues execution.</a:t>
            </a:r>
          </a:p>
          <a:p>
            <a:endParaRPr lang="en-US" sz="1200" b="1" kern="1200" baseline="0" dirty="0">
              <a:solidFill>
                <a:schemeClr val="tx1"/>
              </a:solidFill>
              <a:latin typeface="+mn-lt"/>
              <a:ea typeface="+mn-ea"/>
              <a:cs typeface="+mn-cs"/>
            </a:endParaRPr>
          </a:p>
          <a:p>
            <a:r>
              <a:rPr lang="en-US" sz="1200" b="1" kern="1200" baseline="0" dirty="0">
                <a:solidFill>
                  <a:schemeClr val="tx1"/>
                </a:solidFill>
                <a:latin typeface="+mn-lt"/>
                <a:ea typeface="+mn-ea"/>
                <a:cs typeface="+mn-cs"/>
              </a:rPr>
              <a:t>3. The </a:t>
            </a:r>
            <a:r>
              <a:rPr lang="en-US" sz="1200" b="1" kern="1200" baseline="0" dirty="0" err="1">
                <a:solidFill>
                  <a:schemeClr val="tx1"/>
                </a:solidFill>
                <a:latin typeface="+mn-lt"/>
                <a:ea typeface="+mn-ea"/>
                <a:cs typeface="+mn-cs"/>
              </a:rPr>
              <a:t>semSignal</a:t>
            </a:r>
            <a:r>
              <a:rPr lang="en-US" sz="1200" b="1" kern="1200" baseline="0" dirty="0">
                <a:solidFill>
                  <a:schemeClr val="tx1"/>
                </a:solidFill>
                <a:latin typeface="+mn-lt"/>
                <a:ea typeface="+mn-ea"/>
                <a:cs typeface="+mn-cs"/>
              </a:rPr>
              <a:t> operation increments the semaphore value</a:t>
            </a:r>
            <a:r>
              <a:rPr lang="en-US" sz="1200" b="0" kern="1200" baseline="0" dirty="0">
                <a:solidFill>
                  <a:schemeClr val="tx1"/>
                </a:solidFill>
                <a:latin typeface="+mn-lt"/>
                <a:ea typeface="+mn-ea"/>
                <a:cs typeface="+mn-cs"/>
              </a:rPr>
              <a:t>. If the resulting </a:t>
            </a:r>
            <a:r>
              <a:rPr lang="en-US" sz="1200" kern="1200" baseline="0" dirty="0">
                <a:solidFill>
                  <a:schemeClr val="tx1"/>
                </a:solidFill>
                <a:latin typeface="+mn-lt"/>
                <a:ea typeface="+mn-ea"/>
                <a:cs typeface="+mn-cs"/>
              </a:rPr>
              <a:t>value is less than or equal to zero, then a process blocked by a </a:t>
            </a:r>
            <a:r>
              <a:rPr lang="en-US" sz="1200" kern="1200" baseline="0" dirty="0" err="1">
                <a:solidFill>
                  <a:schemeClr val="tx1"/>
                </a:solidFill>
                <a:latin typeface="+mn-lt"/>
                <a:ea typeface="+mn-ea"/>
                <a:cs typeface="+mn-cs"/>
              </a:rPr>
              <a:t>semWait</a:t>
            </a:r>
            <a:r>
              <a:rPr lang="en-US" sz="1200" kern="1200" baseline="0" dirty="0">
                <a:solidFill>
                  <a:schemeClr val="tx1"/>
                </a:solidFill>
                <a:latin typeface="+mn-lt"/>
                <a:ea typeface="+mn-ea"/>
                <a:cs typeface="+mn-cs"/>
              </a:rPr>
              <a:t> operation, if any, is unblocked. Other than these three operations, there is no way to inspect or manipulate semaphores.</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We explain these operations as follows. To begin, the semaphore has a zero or positive value. If the value is positive, that value equals the number of processes that can issue a wait and immediately continue to execute. If the value is zero, either by initialization or because a number of processes equal to the initial semaphore value have issued a wait, the next process to issue a wait is blocked, and the semaphore value goes negative. Each subsequent wait drives the semaphore value further into minus territory. The negative value equals the number of processes waiting to be unblocked. Each signal unblocks one of the waiting processes when the semaphore value is negative.</a:t>
            </a:r>
            <a:endParaRPr lang="en-NZ"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14</a:t>
            </a:fld>
            <a:endParaRPr lang="en-US" dirty="0"/>
          </a:p>
        </p:txBody>
      </p:sp>
    </p:spTree>
    <p:extLst>
      <p:ext uri="{BB962C8B-B14F-4D97-AF65-F5344CB8AC3E}">
        <p14:creationId xmlns:p14="http://schemas.microsoft.com/office/powerpoint/2010/main" val="21322087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12879">
              <a:defRPr>
                <a:solidFill>
                  <a:schemeClr val="tx1"/>
                </a:solidFill>
                <a:latin typeface="Verdana" charset="0"/>
                <a:ea typeface="MS PGothic" charset="0"/>
                <a:cs typeface="MS PGothic" charset="0"/>
              </a:defRPr>
            </a:lvl1pPr>
            <a:lvl2pPr marL="729057" indent="-280406" defTabSz="912879">
              <a:defRPr>
                <a:solidFill>
                  <a:schemeClr val="tx1"/>
                </a:solidFill>
                <a:latin typeface="Verdana" charset="0"/>
                <a:ea typeface="MS PGothic" charset="0"/>
                <a:cs typeface="MS PGothic" charset="0"/>
              </a:defRPr>
            </a:lvl2pPr>
            <a:lvl3pPr marL="1121626" indent="-224325" defTabSz="912879">
              <a:defRPr>
                <a:solidFill>
                  <a:schemeClr val="tx1"/>
                </a:solidFill>
                <a:latin typeface="Verdana" charset="0"/>
                <a:ea typeface="MS PGothic" charset="0"/>
                <a:cs typeface="MS PGothic" charset="0"/>
              </a:defRPr>
            </a:lvl3pPr>
            <a:lvl4pPr marL="1570276" indent="-224325" defTabSz="912879">
              <a:defRPr>
                <a:solidFill>
                  <a:schemeClr val="tx1"/>
                </a:solidFill>
                <a:latin typeface="Verdana" charset="0"/>
                <a:ea typeface="MS PGothic" charset="0"/>
                <a:cs typeface="MS PGothic" charset="0"/>
              </a:defRPr>
            </a:lvl4pPr>
            <a:lvl5pPr marL="2018927" indent="-224325" defTabSz="912879">
              <a:defRPr>
                <a:solidFill>
                  <a:schemeClr val="tx1"/>
                </a:solidFill>
                <a:latin typeface="Verdana" charset="0"/>
                <a:ea typeface="MS PGothic" charset="0"/>
                <a:cs typeface="MS PGothic" charset="0"/>
              </a:defRPr>
            </a:lvl5pPr>
            <a:lvl6pPr marL="2467577" indent="-224325" defTabSz="912879" eaLnBrk="0" fontAlgn="base" hangingPunct="0">
              <a:spcBef>
                <a:spcPct val="0"/>
              </a:spcBef>
              <a:spcAft>
                <a:spcPct val="0"/>
              </a:spcAft>
              <a:defRPr>
                <a:solidFill>
                  <a:schemeClr val="tx1"/>
                </a:solidFill>
                <a:latin typeface="Verdana" charset="0"/>
                <a:ea typeface="MS PGothic" charset="0"/>
                <a:cs typeface="MS PGothic" charset="0"/>
              </a:defRPr>
            </a:lvl6pPr>
            <a:lvl7pPr marL="2916227" indent="-224325" defTabSz="912879" eaLnBrk="0" fontAlgn="base" hangingPunct="0">
              <a:spcBef>
                <a:spcPct val="0"/>
              </a:spcBef>
              <a:spcAft>
                <a:spcPct val="0"/>
              </a:spcAft>
              <a:defRPr>
                <a:solidFill>
                  <a:schemeClr val="tx1"/>
                </a:solidFill>
                <a:latin typeface="Verdana" charset="0"/>
                <a:ea typeface="MS PGothic" charset="0"/>
                <a:cs typeface="MS PGothic" charset="0"/>
              </a:defRPr>
            </a:lvl7pPr>
            <a:lvl8pPr marL="3364878" indent="-224325" defTabSz="912879" eaLnBrk="0" fontAlgn="base" hangingPunct="0">
              <a:spcBef>
                <a:spcPct val="0"/>
              </a:spcBef>
              <a:spcAft>
                <a:spcPct val="0"/>
              </a:spcAft>
              <a:defRPr>
                <a:solidFill>
                  <a:schemeClr val="tx1"/>
                </a:solidFill>
                <a:latin typeface="Verdana" charset="0"/>
                <a:ea typeface="MS PGothic" charset="0"/>
                <a:cs typeface="MS PGothic" charset="0"/>
              </a:defRPr>
            </a:lvl8pPr>
            <a:lvl9pPr marL="3813528" indent="-224325" defTabSz="912879" eaLnBrk="0" fontAlgn="base" hangingPunct="0">
              <a:spcBef>
                <a:spcPct val="0"/>
              </a:spcBef>
              <a:spcAft>
                <a:spcPct val="0"/>
              </a:spcAft>
              <a:defRPr>
                <a:solidFill>
                  <a:schemeClr val="tx1"/>
                </a:solidFill>
                <a:latin typeface="Verdana" charset="0"/>
                <a:ea typeface="MS PGothic" charset="0"/>
                <a:cs typeface="MS PGothic" charset="0"/>
              </a:defRPr>
            </a:lvl9pPr>
          </a:lstStyle>
          <a:p>
            <a:fld id="{3A9EE52A-6686-2F4A-8F69-7E6C0415A566}" type="slidenum">
              <a:rPr lang="en-US">
                <a:latin typeface="Times New Roman" charset="0"/>
              </a:rPr>
              <a:pPr/>
              <a:t>15</a:t>
            </a:fld>
            <a:endParaRPr lang="en-US">
              <a:latin typeface="Times New Roman" charset="0"/>
            </a:endParaRPr>
          </a:p>
        </p:txBody>
      </p:sp>
      <p:sp>
        <p:nvSpPr>
          <p:cNvPr id="93187" name="Rectangle 2"/>
          <p:cNvSpPr>
            <a:spLocks noGrp="1" noRot="1" noChangeAspect="1" noChangeArrowheads="1" noTextEdit="1"/>
          </p:cNvSpPr>
          <p:nvPr>
            <p:ph type="sldImg"/>
          </p:nvPr>
        </p:nvSpPr>
        <p:spPr>
          <a:xfrm>
            <a:off x="381000" y="685800"/>
            <a:ext cx="6096000" cy="3429000"/>
          </a:xfrm>
          <a:ln/>
        </p:spPr>
      </p:sp>
      <p:sp>
        <p:nvSpPr>
          <p:cNvPr id="93188" name="Rectangle 3"/>
          <p:cNvSpPr>
            <a:spLocks noGrp="1" noChangeArrowheads="1"/>
          </p:cNvSpPr>
          <p:nvPr>
            <p:ph type="body" idx="1"/>
          </p:nvPr>
        </p:nvSpPr>
        <p:spPr>
          <a:noFill/>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ormAutofit fontScale="92500" lnSpcReduction="10000"/>
          </a:bodyPr>
          <a:lstStyle/>
          <a:p>
            <a:pPr>
              <a:lnSpc>
                <a:spcPct val="90000"/>
              </a:lnSpc>
            </a:pPr>
            <a:r>
              <a:rPr lang="en-US" sz="1600" dirty="0">
                <a:latin typeface="Helvetica" charset="0"/>
                <a:ea typeface="MS PGothic" charset="0"/>
              </a:rPr>
              <a:t>Synchronization tool that provides more sophisticated ways (than </a:t>
            </a:r>
            <a:r>
              <a:rPr lang="en-US" sz="1600" dirty="0" err="1">
                <a:latin typeface="Helvetica" charset="0"/>
                <a:ea typeface="MS PGothic" charset="0"/>
              </a:rPr>
              <a:t>Mutex</a:t>
            </a:r>
            <a:r>
              <a:rPr lang="en-US" sz="1600" dirty="0">
                <a:latin typeface="Helvetica" charset="0"/>
                <a:ea typeface="MS PGothic" charset="0"/>
              </a:rPr>
              <a:t> locks)  for process to synchronize their activities.</a:t>
            </a:r>
            <a:endParaRPr lang="en-US" sz="1600" i="1" dirty="0">
              <a:solidFill>
                <a:schemeClr val="tx2"/>
              </a:solidFill>
              <a:latin typeface="Helvetica" charset="0"/>
              <a:ea typeface="MS PGothic" charset="0"/>
            </a:endParaRPr>
          </a:p>
          <a:p>
            <a:pPr>
              <a:lnSpc>
                <a:spcPct val="90000"/>
              </a:lnSpc>
            </a:pPr>
            <a:r>
              <a:rPr lang="en-US" sz="1600" dirty="0">
                <a:latin typeface="Helvetica" charset="0"/>
                <a:ea typeface="MS PGothic" charset="0"/>
              </a:rPr>
              <a:t>Semaphore </a:t>
            </a:r>
            <a:r>
              <a:rPr lang="en-US" sz="1600" b="1" i="1" dirty="0">
                <a:latin typeface="Helvetica" charset="0"/>
                <a:ea typeface="MS PGothic" charset="0"/>
              </a:rPr>
              <a:t>S</a:t>
            </a:r>
            <a:r>
              <a:rPr lang="en-US" sz="1600" dirty="0">
                <a:latin typeface="Helvetica" charset="0"/>
                <a:ea typeface="MS PGothic" charset="0"/>
              </a:rPr>
              <a:t> – integer variable</a:t>
            </a:r>
          </a:p>
          <a:p>
            <a:pPr>
              <a:lnSpc>
                <a:spcPct val="90000"/>
              </a:lnSpc>
            </a:pPr>
            <a:r>
              <a:rPr lang="en-US" sz="1600" dirty="0">
                <a:latin typeface="Helvetica" charset="0"/>
                <a:ea typeface="MS PGothic" charset="0"/>
              </a:rPr>
              <a:t>Can only be accessed via two indivisible (atomic) operations</a:t>
            </a:r>
          </a:p>
          <a:p>
            <a:pPr lvl="1">
              <a:lnSpc>
                <a:spcPct val="90000"/>
              </a:lnSpc>
            </a:pPr>
            <a:r>
              <a:rPr lang="en-US" b="1" dirty="0">
                <a:solidFill>
                  <a:srgbClr val="000000"/>
                </a:solidFill>
                <a:latin typeface="Courier New" charset="0"/>
                <a:ea typeface="MS PGothic" charset="0"/>
              </a:rPr>
              <a:t>wait()</a:t>
            </a:r>
            <a:r>
              <a:rPr lang="en-US" dirty="0">
                <a:solidFill>
                  <a:srgbClr val="000000"/>
                </a:solidFill>
                <a:latin typeface="Helvetica" charset="0"/>
                <a:ea typeface="MS PGothic" charset="0"/>
              </a:rPr>
              <a:t> </a:t>
            </a:r>
            <a:r>
              <a:rPr lang="en-US" sz="1600" dirty="0">
                <a:solidFill>
                  <a:srgbClr val="000000"/>
                </a:solidFill>
                <a:latin typeface="Helvetica" charset="0"/>
                <a:ea typeface="MS PGothic" charset="0"/>
              </a:rPr>
              <a:t>and </a:t>
            </a:r>
            <a:r>
              <a:rPr lang="en-US" b="1" dirty="0">
                <a:solidFill>
                  <a:srgbClr val="000000"/>
                </a:solidFill>
                <a:latin typeface="Courier New" charset="0"/>
                <a:ea typeface="MS PGothic" charset="0"/>
              </a:rPr>
              <a:t>signal()</a:t>
            </a:r>
          </a:p>
          <a:p>
            <a:pPr lvl="2">
              <a:lnSpc>
                <a:spcPct val="90000"/>
              </a:lnSpc>
            </a:pPr>
            <a:r>
              <a:rPr lang="en-US" sz="1600" dirty="0">
                <a:latin typeface="Helvetica" charset="0"/>
                <a:ea typeface="MS PGothic" charset="0"/>
              </a:rPr>
              <a:t>Originally called </a:t>
            </a:r>
            <a:r>
              <a:rPr lang="en-US" b="1" dirty="0">
                <a:solidFill>
                  <a:srgbClr val="000000"/>
                </a:solidFill>
                <a:latin typeface="Courier New" charset="0"/>
                <a:ea typeface="MS PGothic" charset="0"/>
              </a:rPr>
              <a:t>P()</a:t>
            </a:r>
            <a:r>
              <a:rPr lang="en-US" dirty="0">
                <a:latin typeface="Helvetica" charset="0"/>
                <a:ea typeface="MS PGothic" charset="0"/>
              </a:rPr>
              <a:t> </a:t>
            </a:r>
            <a:r>
              <a:rPr lang="en-US" sz="1600" dirty="0">
                <a:latin typeface="Helvetica" charset="0"/>
                <a:ea typeface="MS PGothic" charset="0"/>
              </a:rPr>
              <a:t>and </a:t>
            </a:r>
            <a:r>
              <a:rPr lang="en-US" b="1" dirty="0">
                <a:solidFill>
                  <a:srgbClr val="000000"/>
                </a:solidFill>
                <a:latin typeface="Courier New" charset="0"/>
                <a:ea typeface="MS PGothic" charset="0"/>
              </a:rPr>
              <a:t>V()</a:t>
            </a:r>
          </a:p>
          <a:p>
            <a:pPr>
              <a:lnSpc>
                <a:spcPct val="90000"/>
              </a:lnSpc>
            </a:pPr>
            <a:r>
              <a:rPr lang="en-US" sz="1600" dirty="0">
                <a:latin typeface="Helvetica" charset="0"/>
                <a:ea typeface="MS PGothic" charset="0"/>
              </a:rPr>
              <a:t>Definition of  the </a:t>
            </a:r>
            <a:r>
              <a:rPr lang="en-US" b="1" dirty="0">
                <a:solidFill>
                  <a:srgbClr val="000000"/>
                </a:solidFill>
                <a:latin typeface="Courier New" charset="0"/>
                <a:ea typeface="MS PGothic" charset="0"/>
                <a:cs typeface="Courier New" charset="0"/>
              </a:rPr>
              <a:t>wait() operation</a:t>
            </a:r>
          </a:p>
          <a:p>
            <a:pPr lvl="1">
              <a:lnSpc>
                <a:spcPct val="90000"/>
              </a:lnSpc>
              <a:buFont typeface="Monotype Sorts" charset="0"/>
              <a:buNone/>
            </a:pPr>
            <a:r>
              <a:rPr lang="en-US" b="1" dirty="0">
                <a:latin typeface="Courier New" charset="0"/>
                <a:ea typeface="MS PGothic" charset="0"/>
                <a:sym typeface="Symbol" charset="0"/>
              </a:rPr>
              <a:t>wait(S)</a:t>
            </a:r>
            <a:r>
              <a:rPr lang="en-US" sz="1600" b="1" dirty="0">
                <a:latin typeface="Courier New" charset="0"/>
                <a:ea typeface="MS PGothic" charset="0"/>
                <a:sym typeface="Symbol" charset="0"/>
              </a:rPr>
              <a:t> { </a:t>
            </a:r>
          </a:p>
          <a:p>
            <a:pPr lvl="1">
              <a:lnSpc>
                <a:spcPct val="90000"/>
              </a:lnSpc>
              <a:buFont typeface="Monotype Sorts" charset="0"/>
              <a:buNone/>
            </a:pPr>
            <a:r>
              <a:rPr lang="en-US" sz="1600" b="1" dirty="0">
                <a:latin typeface="Courier New" charset="0"/>
                <a:ea typeface="MS PGothic" charset="0"/>
                <a:sym typeface="Symbol" charset="0"/>
              </a:rPr>
              <a:t>    while (S &lt;= 0)</a:t>
            </a:r>
          </a:p>
          <a:p>
            <a:pPr lvl="1">
              <a:lnSpc>
                <a:spcPct val="90000"/>
              </a:lnSpc>
              <a:buFont typeface="Monotype Sorts" charset="0"/>
              <a:buNone/>
            </a:pPr>
            <a:r>
              <a:rPr lang="en-US" sz="1600" b="1" dirty="0">
                <a:latin typeface="Courier New" charset="0"/>
                <a:ea typeface="MS PGothic" charset="0"/>
                <a:sym typeface="Symbol" charset="0"/>
              </a:rPr>
              <a:t>       ; // busy wait</a:t>
            </a:r>
          </a:p>
          <a:p>
            <a:pPr lvl="1">
              <a:lnSpc>
                <a:spcPct val="90000"/>
              </a:lnSpc>
              <a:buFont typeface="Monotype Sorts" charset="0"/>
              <a:buNone/>
            </a:pPr>
            <a:r>
              <a:rPr lang="en-US" sz="1600" b="1" dirty="0">
                <a:latin typeface="Courier New" charset="0"/>
                <a:ea typeface="MS PGothic" charset="0"/>
                <a:sym typeface="Symbol" charset="0"/>
              </a:rPr>
              <a:t>    S--;</a:t>
            </a:r>
          </a:p>
          <a:p>
            <a:pPr lvl="1">
              <a:lnSpc>
                <a:spcPct val="90000"/>
              </a:lnSpc>
              <a:buFont typeface="Monotype Sorts" charset="0"/>
              <a:buNone/>
            </a:pPr>
            <a:r>
              <a:rPr lang="en-US" sz="1600" b="1" dirty="0">
                <a:latin typeface="Courier New" charset="0"/>
                <a:ea typeface="MS PGothic" charset="0"/>
                <a:sym typeface="Symbol" charset="0"/>
              </a:rPr>
              <a:t>}</a:t>
            </a:r>
          </a:p>
          <a:p>
            <a:pPr>
              <a:lnSpc>
                <a:spcPct val="90000"/>
              </a:lnSpc>
            </a:pPr>
            <a:r>
              <a:rPr lang="en-US" sz="1600" dirty="0">
                <a:latin typeface="Helvetica" charset="0"/>
                <a:ea typeface="MS PGothic" charset="0"/>
              </a:rPr>
              <a:t>Definition of  the </a:t>
            </a:r>
            <a:r>
              <a:rPr lang="en-US" b="1" dirty="0">
                <a:solidFill>
                  <a:srgbClr val="000000"/>
                </a:solidFill>
                <a:latin typeface="Courier New" charset="0"/>
                <a:ea typeface="MS PGothic" charset="0"/>
                <a:cs typeface="Courier New" charset="0"/>
              </a:rPr>
              <a:t>signal() operation</a:t>
            </a:r>
            <a:endParaRPr lang="en-US" sz="1600" b="1" dirty="0">
              <a:latin typeface="Courier New" charset="0"/>
              <a:ea typeface="MS PGothic" charset="0"/>
              <a:cs typeface="Courier New" charset="0"/>
              <a:sym typeface="Symbol" charset="0"/>
            </a:endParaRPr>
          </a:p>
          <a:p>
            <a:pPr lvl="1">
              <a:lnSpc>
                <a:spcPct val="90000"/>
              </a:lnSpc>
              <a:buFont typeface="Monotype Sorts" charset="0"/>
              <a:buNone/>
            </a:pPr>
            <a:r>
              <a:rPr lang="en-US" b="1" dirty="0">
                <a:latin typeface="Courier New" charset="0"/>
                <a:ea typeface="MS PGothic" charset="0"/>
                <a:sym typeface="Symbol" charset="0"/>
              </a:rPr>
              <a:t>signal(S)</a:t>
            </a:r>
            <a:r>
              <a:rPr lang="en-US" sz="1600" b="1" dirty="0">
                <a:latin typeface="Courier New" charset="0"/>
                <a:ea typeface="MS PGothic" charset="0"/>
                <a:sym typeface="Symbol" charset="0"/>
              </a:rPr>
              <a:t> { </a:t>
            </a:r>
          </a:p>
          <a:p>
            <a:pPr lvl="1">
              <a:lnSpc>
                <a:spcPct val="90000"/>
              </a:lnSpc>
              <a:buFont typeface="Monotype Sorts" charset="0"/>
              <a:buNone/>
            </a:pPr>
            <a:r>
              <a:rPr lang="en-US" sz="1600" b="1" dirty="0">
                <a:latin typeface="Courier New" charset="0"/>
                <a:ea typeface="MS PGothic" charset="0"/>
                <a:sym typeface="Symbol" charset="0"/>
              </a:rPr>
              <a:t>    S++;</a:t>
            </a:r>
          </a:p>
          <a:p>
            <a:pPr lvl="1">
              <a:lnSpc>
                <a:spcPct val="90000"/>
              </a:lnSpc>
              <a:buFont typeface="Monotype Sorts" charset="0"/>
              <a:buNone/>
            </a:pPr>
            <a:r>
              <a:rPr lang="en-US" sz="1600" b="1" dirty="0">
                <a:latin typeface="Courier New" charset="0"/>
                <a:ea typeface="MS PGothic" charset="0"/>
                <a:sym typeface="Symbol" charset="0"/>
              </a:rPr>
              <a:t>}</a:t>
            </a:r>
          </a:p>
          <a:p>
            <a:endParaRPr lang="en-US" dirty="0">
              <a:ea typeface="MS PGothic" charset="0"/>
            </a:endParaRPr>
          </a:p>
        </p:txBody>
      </p:sp>
    </p:spTree>
    <p:extLst>
      <p:ext uri="{BB962C8B-B14F-4D97-AF65-F5344CB8AC3E}">
        <p14:creationId xmlns:p14="http://schemas.microsoft.com/office/powerpoint/2010/main" val="9728605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dirty="0"/>
              <a:t>Summary of </a:t>
            </a:r>
            <a:r>
              <a:rPr lang="en-US"/>
              <a:t>Chapter 5.</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solidFill>
                  <a:prstClr val="black"/>
                </a:solidFill>
                <a:latin typeface="Calibri"/>
              </a:rPr>
              <a:pPr>
                <a:defRPr/>
              </a:pPr>
              <a:t>16</a:t>
            </a:fld>
            <a:endParaRPr lang="en-US" dirty="0">
              <a:solidFill>
                <a:prstClr val="black"/>
              </a:solidFill>
              <a:latin typeface="Calibri"/>
            </a:endParaRPr>
          </a:p>
        </p:txBody>
      </p:sp>
    </p:spTree>
    <p:extLst>
      <p:ext uri="{BB962C8B-B14F-4D97-AF65-F5344CB8AC3E}">
        <p14:creationId xmlns:p14="http://schemas.microsoft.com/office/powerpoint/2010/main" val="20937205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12879">
              <a:defRPr>
                <a:solidFill>
                  <a:schemeClr val="tx1"/>
                </a:solidFill>
                <a:latin typeface="Verdana" charset="0"/>
                <a:ea typeface="MS PGothic" charset="0"/>
                <a:cs typeface="MS PGothic" charset="0"/>
              </a:defRPr>
            </a:lvl1pPr>
            <a:lvl2pPr marL="729057" indent="-280406" defTabSz="912879">
              <a:defRPr>
                <a:solidFill>
                  <a:schemeClr val="tx1"/>
                </a:solidFill>
                <a:latin typeface="Verdana" charset="0"/>
                <a:ea typeface="MS PGothic" charset="0"/>
                <a:cs typeface="MS PGothic" charset="0"/>
              </a:defRPr>
            </a:lvl2pPr>
            <a:lvl3pPr marL="1121626" indent="-224325" defTabSz="912879">
              <a:defRPr>
                <a:solidFill>
                  <a:schemeClr val="tx1"/>
                </a:solidFill>
                <a:latin typeface="Verdana" charset="0"/>
                <a:ea typeface="MS PGothic" charset="0"/>
                <a:cs typeface="MS PGothic" charset="0"/>
              </a:defRPr>
            </a:lvl3pPr>
            <a:lvl4pPr marL="1570276" indent="-224325" defTabSz="912879">
              <a:defRPr>
                <a:solidFill>
                  <a:schemeClr val="tx1"/>
                </a:solidFill>
                <a:latin typeface="Verdana" charset="0"/>
                <a:ea typeface="MS PGothic" charset="0"/>
                <a:cs typeface="MS PGothic" charset="0"/>
              </a:defRPr>
            </a:lvl4pPr>
            <a:lvl5pPr marL="2018927" indent="-224325" defTabSz="912879">
              <a:defRPr>
                <a:solidFill>
                  <a:schemeClr val="tx1"/>
                </a:solidFill>
                <a:latin typeface="Verdana" charset="0"/>
                <a:ea typeface="MS PGothic" charset="0"/>
                <a:cs typeface="MS PGothic" charset="0"/>
              </a:defRPr>
            </a:lvl5pPr>
            <a:lvl6pPr marL="2467577" indent="-224325" defTabSz="912879" eaLnBrk="0" fontAlgn="base" hangingPunct="0">
              <a:spcBef>
                <a:spcPct val="0"/>
              </a:spcBef>
              <a:spcAft>
                <a:spcPct val="0"/>
              </a:spcAft>
              <a:defRPr>
                <a:solidFill>
                  <a:schemeClr val="tx1"/>
                </a:solidFill>
                <a:latin typeface="Verdana" charset="0"/>
                <a:ea typeface="MS PGothic" charset="0"/>
                <a:cs typeface="MS PGothic" charset="0"/>
              </a:defRPr>
            </a:lvl6pPr>
            <a:lvl7pPr marL="2916227" indent="-224325" defTabSz="912879" eaLnBrk="0" fontAlgn="base" hangingPunct="0">
              <a:spcBef>
                <a:spcPct val="0"/>
              </a:spcBef>
              <a:spcAft>
                <a:spcPct val="0"/>
              </a:spcAft>
              <a:defRPr>
                <a:solidFill>
                  <a:schemeClr val="tx1"/>
                </a:solidFill>
                <a:latin typeface="Verdana" charset="0"/>
                <a:ea typeface="MS PGothic" charset="0"/>
                <a:cs typeface="MS PGothic" charset="0"/>
              </a:defRPr>
            </a:lvl7pPr>
            <a:lvl8pPr marL="3364878" indent="-224325" defTabSz="912879" eaLnBrk="0" fontAlgn="base" hangingPunct="0">
              <a:spcBef>
                <a:spcPct val="0"/>
              </a:spcBef>
              <a:spcAft>
                <a:spcPct val="0"/>
              </a:spcAft>
              <a:defRPr>
                <a:solidFill>
                  <a:schemeClr val="tx1"/>
                </a:solidFill>
                <a:latin typeface="Verdana" charset="0"/>
                <a:ea typeface="MS PGothic" charset="0"/>
                <a:cs typeface="MS PGothic" charset="0"/>
              </a:defRPr>
            </a:lvl8pPr>
            <a:lvl9pPr marL="3813528" indent="-224325" defTabSz="912879" eaLnBrk="0" fontAlgn="base" hangingPunct="0">
              <a:spcBef>
                <a:spcPct val="0"/>
              </a:spcBef>
              <a:spcAft>
                <a:spcPct val="0"/>
              </a:spcAft>
              <a:defRPr>
                <a:solidFill>
                  <a:schemeClr val="tx1"/>
                </a:solidFill>
                <a:latin typeface="Verdana" charset="0"/>
                <a:ea typeface="MS PGothic" charset="0"/>
                <a:cs typeface="MS PGothic" charset="0"/>
              </a:defRPr>
            </a:lvl9pPr>
          </a:lstStyle>
          <a:p>
            <a:fld id="{3A9EE52A-6686-2F4A-8F69-7E6C0415A566}" type="slidenum">
              <a:rPr lang="en-US">
                <a:latin typeface="Times New Roman" charset="0"/>
              </a:rPr>
              <a:pPr/>
              <a:t>17</a:t>
            </a:fld>
            <a:endParaRPr lang="en-US">
              <a:latin typeface="Times New Roman" charset="0"/>
            </a:endParaRPr>
          </a:p>
        </p:txBody>
      </p:sp>
      <p:sp>
        <p:nvSpPr>
          <p:cNvPr id="93187" name="Rectangle 2"/>
          <p:cNvSpPr>
            <a:spLocks noGrp="1" noRot="1" noChangeAspect="1" noChangeArrowheads="1" noTextEdit="1"/>
          </p:cNvSpPr>
          <p:nvPr>
            <p:ph type="sldImg"/>
          </p:nvPr>
        </p:nvSpPr>
        <p:spPr>
          <a:xfrm>
            <a:off x="381000" y="685800"/>
            <a:ext cx="6096000" cy="3429000"/>
          </a:xfrm>
          <a:ln/>
        </p:spPr>
      </p:sp>
      <p:sp>
        <p:nvSpPr>
          <p:cNvPr id="93188" name="Rectangle 3"/>
          <p:cNvSpPr>
            <a:spLocks noGrp="1" noChangeArrowheads="1"/>
          </p:cNvSpPr>
          <p:nvPr>
            <p:ph type="body" idx="1"/>
          </p:nvPr>
        </p:nvSpPr>
        <p:spPr>
          <a:noFill/>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ormAutofit fontScale="92500" lnSpcReduction="10000"/>
          </a:bodyPr>
          <a:lstStyle/>
          <a:p>
            <a:pPr>
              <a:lnSpc>
                <a:spcPct val="90000"/>
              </a:lnSpc>
            </a:pPr>
            <a:r>
              <a:rPr lang="en-US" sz="1600" dirty="0">
                <a:latin typeface="Helvetica" charset="0"/>
                <a:ea typeface="MS PGothic" charset="0"/>
              </a:rPr>
              <a:t>Synchronization tool that provides more sophisticated ways (than </a:t>
            </a:r>
            <a:r>
              <a:rPr lang="en-US" sz="1600" dirty="0" err="1">
                <a:latin typeface="Helvetica" charset="0"/>
                <a:ea typeface="MS PGothic" charset="0"/>
              </a:rPr>
              <a:t>Mutex</a:t>
            </a:r>
            <a:r>
              <a:rPr lang="en-US" sz="1600" dirty="0">
                <a:latin typeface="Helvetica" charset="0"/>
                <a:ea typeface="MS PGothic" charset="0"/>
              </a:rPr>
              <a:t> locks)  for process to synchronize their activities.</a:t>
            </a:r>
            <a:endParaRPr lang="en-US" sz="1600" i="1" dirty="0">
              <a:solidFill>
                <a:schemeClr val="tx2"/>
              </a:solidFill>
              <a:latin typeface="Helvetica" charset="0"/>
              <a:ea typeface="MS PGothic" charset="0"/>
            </a:endParaRPr>
          </a:p>
          <a:p>
            <a:pPr>
              <a:lnSpc>
                <a:spcPct val="90000"/>
              </a:lnSpc>
            </a:pPr>
            <a:r>
              <a:rPr lang="en-US" sz="1600" dirty="0">
                <a:latin typeface="Helvetica" charset="0"/>
                <a:ea typeface="MS PGothic" charset="0"/>
              </a:rPr>
              <a:t>Semaphore </a:t>
            </a:r>
            <a:r>
              <a:rPr lang="en-US" sz="1600" b="1" i="1" dirty="0">
                <a:latin typeface="Helvetica" charset="0"/>
                <a:ea typeface="MS PGothic" charset="0"/>
              </a:rPr>
              <a:t>S</a:t>
            </a:r>
            <a:r>
              <a:rPr lang="en-US" sz="1600" dirty="0">
                <a:latin typeface="Helvetica" charset="0"/>
                <a:ea typeface="MS PGothic" charset="0"/>
              </a:rPr>
              <a:t> – integer variable</a:t>
            </a:r>
          </a:p>
          <a:p>
            <a:pPr>
              <a:lnSpc>
                <a:spcPct val="90000"/>
              </a:lnSpc>
            </a:pPr>
            <a:r>
              <a:rPr lang="en-US" sz="1600" dirty="0">
                <a:latin typeface="Helvetica" charset="0"/>
                <a:ea typeface="MS PGothic" charset="0"/>
              </a:rPr>
              <a:t>Can only be accessed via two indivisible (atomic) operations</a:t>
            </a:r>
          </a:p>
          <a:p>
            <a:pPr lvl="1">
              <a:lnSpc>
                <a:spcPct val="90000"/>
              </a:lnSpc>
            </a:pPr>
            <a:r>
              <a:rPr lang="en-US" b="1" dirty="0">
                <a:solidFill>
                  <a:srgbClr val="000000"/>
                </a:solidFill>
                <a:latin typeface="Courier New" charset="0"/>
                <a:ea typeface="MS PGothic" charset="0"/>
              </a:rPr>
              <a:t>wait()</a:t>
            </a:r>
            <a:r>
              <a:rPr lang="en-US" dirty="0">
                <a:solidFill>
                  <a:srgbClr val="000000"/>
                </a:solidFill>
                <a:latin typeface="Helvetica" charset="0"/>
                <a:ea typeface="MS PGothic" charset="0"/>
              </a:rPr>
              <a:t> </a:t>
            </a:r>
            <a:r>
              <a:rPr lang="en-US" sz="1600" dirty="0">
                <a:solidFill>
                  <a:srgbClr val="000000"/>
                </a:solidFill>
                <a:latin typeface="Helvetica" charset="0"/>
                <a:ea typeface="MS PGothic" charset="0"/>
              </a:rPr>
              <a:t>and </a:t>
            </a:r>
            <a:r>
              <a:rPr lang="en-US" b="1" dirty="0">
                <a:solidFill>
                  <a:srgbClr val="000000"/>
                </a:solidFill>
                <a:latin typeface="Courier New" charset="0"/>
                <a:ea typeface="MS PGothic" charset="0"/>
              </a:rPr>
              <a:t>signal()</a:t>
            </a:r>
          </a:p>
          <a:p>
            <a:pPr lvl="2">
              <a:lnSpc>
                <a:spcPct val="90000"/>
              </a:lnSpc>
            </a:pPr>
            <a:r>
              <a:rPr lang="en-US" sz="1600" dirty="0">
                <a:latin typeface="Helvetica" charset="0"/>
                <a:ea typeface="MS PGothic" charset="0"/>
              </a:rPr>
              <a:t>Originally called </a:t>
            </a:r>
            <a:r>
              <a:rPr lang="en-US" b="1" dirty="0">
                <a:solidFill>
                  <a:srgbClr val="000000"/>
                </a:solidFill>
                <a:latin typeface="Courier New" charset="0"/>
                <a:ea typeface="MS PGothic" charset="0"/>
              </a:rPr>
              <a:t>P()</a:t>
            </a:r>
            <a:r>
              <a:rPr lang="en-US" dirty="0">
                <a:latin typeface="Helvetica" charset="0"/>
                <a:ea typeface="MS PGothic" charset="0"/>
              </a:rPr>
              <a:t> </a:t>
            </a:r>
            <a:r>
              <a:rPr lang="en-US" sz="1600" dirty="0">
                <a:latin typeface="Helvetica" charset="0"/>
                <a:ea typeface="MS PGothic" charset="0"/>
              </a:rPr>
              <a:t>and </a:t>
            </a:r>
            <a:r>
              <a:rPr lang="en-US" b="1" dirty="0">
                <a:solidFill>
                  <a:srgbClr val="000000"/>
                </a:solidFill>
                <a:latin typeface="Courier New" charset="0"/>
                <a:ea typeface="MS PGothic" charset="0"/>
              </a:rPr>
              <a:t>V()</a:t>
            </a:r>
          </a:p>
          <a:p>
            <a:pPr>
              <a:lnSpc>
                <a:spcPct val="90000"/>
              </a:lnSpc>
            </a:pPr>
            <a:r>
              <a:rPr lang="en-US" sz="1600" dirty="0">
                <a:latin typeface="Helvetica" charset="0"/>
                <a:ea typeface="MS PGothic" charset="0"/>
              </a:rPr>
              <a:t>Definition of  the </a:t>
            </a:r>
            <a:r>
              <a:rPr lang="en-US" b="1" dirty="0">
                <a:solidFill>
                  <a:srgbClr val="000000"/>
                </a:solidFill>
                <a:latin typeface="Courier New" charset="0"/>
                <a:ea typeface="MS PGothic" charset="0"/>
                <a:cs typeface="Courier New" charset="0"/>
              </a:rPr>
              <a:t>wait() operation</a:t>
            </a:r>
          </a:p>
          <a:p>
            <a:pPr lvl="1">
              <a:lnSpc>
                <a:spcPct val="90000"/>
              </a:lnSpc>
              <a:buFont typeface="Monotype Sorts" charset="0"/>
              <a:buNone/>
            </a:pPr>
            <a:r>
              <a:rPr lang="en-US" b="1" dirty="0">
                <a:latin typeface="Courier New" charset="0"/>
                <a:ea typeface="MS PGothic" charset="0"/>
                <a:sym typeface="Symbol" charset="0"/>
              </a:rPr>
              <a:t>wait(S)</a:t>
            </a:r>
            <a:r>
              <a:rPr lang="en-US" sz="1600" b="1" dirty="0">
                <a:latin typeface="Courier New" charset="0"/>
                <a:ea typeface="MS PGothic" charset="0"/>
                <a:sym typeface="Symbol" charset="0"/>
              </a:rPr>
              <a:t> { </a:t>
            </a:r>
          </a:p>
          <a:p>
            <a:pPr lvl="1">
              <a:lnSpc>
                <a:spcPct val="90000"/>
              </a:lnSpc>
              <a:buFont typeface="Monotype Sorts" charset="0"/>
              <a:buNone/>
            </a:pPr>
            <a:r>
              <a:rPr lang="en-US" sz="1600" b="1" dirty="0">
                <a:latin typeface="Courier New" charset="0"/>
                <a:ea typeface="MS PGothic" charset="0"/>
                <a:sym typeface="Symbol" charset="0"/>
              </a:rPr>
              <a:t>    while (S &lt;= 0)</a:t>
            </a:r>
          </a:p>
          <a:p>
            <a:pPr lvl="1">
              <a:lnSpc>
                <a:spcPct val="90000"/>
              </a:lnSpc>
              <a:buFont typeface="Monotype Sorts" charset="0"/>
              <a:buNone/>
            </a:pPr>
            <a:r>
              <a:rPr lang="en-US" sz="1600" b="1" dirty="0">
                <a:latin typeface="Courier New" charset="0"/>
                <a:ea typeface="MS PGothic" charset="0"/>
                <a:sym typeface="Symbol" charset="0"/>
              </a:rPr>
              <a:t>       ; // busy wait</a:t>
            </a:r>
          </a:p>
          <a:p>
            <a:pPr lvl="1">
              <a:lnSpc>
                <a:spcPct val="90000"/>
              </a:lnSpc>
              <a:buFont typeface="Monotype Sorts" charset="0"/>
              <a:buNone/>
            </a:pPr>
            <a:r>
              <a:rPr lang="en-US" sz="1600" b="1" dirty="0">
                <a:latin typeface="Courier New" charset="0"/>
                <a:ea typeface="MS PGothic" charset="0"/>
                <a:sym typeface="Symbol" charset="0"/>
              </a:rPr>
              <a:t>    S--;</a:t>
            </a:r>
          </a:p>
          <a:p>
            <a:pPr lvl="1">
              <a:lnSpc>
                <a:spcPct val="90000"/>
              </a:lnSpc>
              <a:buFont typeface="Monotype Sorts" charset="0"/>
              <a:buNone/>
            </a:pPr>
            <a:r>
              <a:rPr lang="en-US" sz="1600" b="1" dirty="0">
                <a:latin typeface="Courier New" charset="0"/>
                <a:ea typeface="MS PGothic" charset="0"/>
                <a:sym typeface="Symbol" charset="0"/>
              </a:rPr>
              <a:t>}</a:t>
            </a:r>
          </a:p>
          <a:p>
            <a:pPr>
              <a:lnSpc>
                <a:spcPct val="90000"/>
              </a:lnSpc>
            </a:pPr>
            <a:r>
              <a:rPr lang="en-US" sz="1600" dirty="0">
                <a:latin typeface="Helvetica" charset="0"/>
                <a:ea typeface="MS PGothic" charset="0"/>
              </a:rPr>
              <a:t>Definition of  the </a:t>
            </a:r>
            <a:r>
              <a:rPr lang="en-US" b="1" dirty="0">
                <a:solidFill>
                  <a:srgbClr val="000000"/>
                </a:solidFill>
                <a:latin typeface="Courier New" charset="0"/>
                <a:ea typeface="MS PGothic" charset="0"/>
                <a:cs typeface="Courier New" charset="0"/>
              </a:rPr>
              <a:t>signal() operation</a:t>
            </a:r>
            <a:endParaRPr lang="en-US" sz="1600" b="1" dirty="0">
              <a:latin typeface="Courier New" charset="0"/>
              <a:ea typeface="MS PGothic" charset="0"/>
              <a:cs typeface="Courier New" charset="0"/>
              <a:sym typeface="Symbol" charset="0"/>
            </a:endParaRPr>
          </a:p>
          <a:p>
            <a:pPr lvl="1">
              <a:lnSpc>
                <a:spcPct val="90000"/>
              </a:lnSpc>
              <a:buFont typeface="Monotype Sorts" charset="0"/>
              <a:buNone/>
            </a:pPr>
            <a:r>
              <a:rPr lang="en-US" b="1" dirty="0">
                <a:latin typeface="Courier New" charset="0"/>
                <a:ea typeface="MS PGothic" charset="0"/>
                <a:sym typeface="Symbol" charset="0"/>
              </a:rPr>
              <a:t>signal(S)</a:t>
            </a:r>
            <a:r>
              <a:rPr lang="en-US" sz="1600" b="1" dirty="0">
                <a:latin typeface="Courier New" charset="0"/>
                <a:ea typeface="MS PGothic" charset="0"/>
                <a:sym typeface="Symbol" charset="0"/>
              </a:rPr>
              <a:t> { </a:t>
            </a:r>
          </a:p>
          <a:p>
            <a:pPr lvl="1">
              <a:lnSpc>
                <a:spcPct val="90000"/>
              </a:lnSpc>
              <a:buFont typeface="Monotype Sorts" charset="0"/>
              <a:buNone/>
            </a:pPr>
            <a:r>
              <a:rPr lang="en-US" sz="1600" b="1" dirty="0">
                <a:latin typeface="Courier New" charset="0"/>
                <a:ea typeface="MS PGothic" charset="0"/>
                <a:sym typeface="Symbol" charset="0"/>
              </a:rPr>
              <a:t>    S++;</a:t>
            </a:r>
          </a:p>
          <a:p>
            <a:pPr lvl="1">
              <a:lnSpc>
                <a:spcPct val="90000"/>
              </a:lnSpc>
              <a:buFont typeface="Monotype Sorts" charset="0"/>
              <a:buNone/>
            </a:pPr>
            <a:r>
              <a:rPr lang="en-US" sz="1600" b="1" dirty="0">
                <a:latin typeface="Courier New" charset="0"/>
                <a:ea typeface="MS PGothic" charset="0"/>
                <a:sym typeface="Symbol" charset="0"/>
              </a:rPr>
              <a:t>}</a:t>
            </a:r>
          </a:p>
          <a:p>
            <a:endParaRPr lang="en-US" dirty="0">
              <a:ea typeface="MS PGothic" charset="0"/>
            </a:endParaRPr>
          </a:p>
        </p:txBody>
      </p:sp>
    </p:spTree>
    <p:extLst>
      <p:ext uri="{BB962C8B-B14F-4D97-AF65-F5344CB8AC3E}">
        <p14:creationId xmlns:p14="http://schemas.microsoft.com/office/powerpoint/2010/main" val="20745617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12879">
              <a:defRPr>
                <a:solidFill>
                  <a:schemeClr val="tx1"/>
                </a:solidFill>
                <a:latin typeface="Verdana" charset="0"/>
                <a:ea typeface="MS PGothic" charset="0"/>
                <a:cs typeface="MS PGothic" charset="0"/>
              </a:defRPr>
            </a:lvl1pPr>
            <a:lvl2pPr marL="729057" indent="-280406" defTabSz="912879">
              <a:defRPr>
                <a:solidFill>
                  <a:schemeClr val="tx1"/>
                </a:solidFill>
                <a:latin typeface="Verdana" charset="0"/>
                <a:ea typeface="MS PGothic" charset="0"/>
                <a:cs typeface="MS PGothic" charset="0"/>
              </a:defRPr>
            </a:lvl2pPr>
            <a:lvl3pPr marL="1121626" indent="-224325" defTabSz="912879">
              <a:defRPr>
                <a:solidFill>
                  <a:schemeClr val="tx1"/>
                </a:solidFill>
                <a:latin typeface="Verdana" charset="0"/>
                <a:ea typeface="MS PGothic" charset="0"/>
                <a:cs typeface="MS PGothic" charset="0"/>
              </a:defRPr>
            </a:lvl3pPr>
            <a:lvl4pPr marL="1570276" indent="-224325" defTabSz="912879">
              <a:defRPr>
                <a:solidFill>
                  <a:schemeClr val="tx1"/>
                </a:solidFill>
                <a:latin typeface="Verdana" charset="0"/>
                <a:ea typeface="MS PGothic" charset="0"/>
                <a:cs typeface="MS PGothic" charset="0"/>
              </a:defRPr>
            </a:lvl4pPr>
            <a:lvl5pPr marL="2018927" indent="-224325" defTabSz="912879">
              <a:defRPr>
                <a:solidFill>
                  <a:schemeClr val="tx1"/>
                </a:solidFill>
                <a:latin typeface="Verdana" charset="0"/>
                <a:ea typeface="MS PGothic" charset="0"/>
                <a:cs typeface="MS PGothic" charset="0"/>
              </a:defRPr>
            </a:lvl5pPr>
            <a:lvl6pPr marL="2467577" indent="-224325" defTabSz="912879" eaLnBrk="0" fontAlgn="base" hangingPunct="0">
              <a:spcBef>
                <a:spcPct val="0"/>
              </a:spcBef>
              <a:spcAft>
                <a:spcPct val="0"/>
              </a:spcAft>
              <a:defRPr>
                <a:solidFill>
                  <a:schemeClr val="tx1"/>
                </a:solidFill>
                <a:latin typeface="Verdana" charset="0"/>
                <a:ea typeface="MS PGothic" charset="0"/>
                <a:cs typeface="MS PGothic" charset="0"/>
              </a:defRPr>
            </a:lvl6pPr>
            <a:lvl7pPr marL="2916227" indent="-224325" defTabSz="912879" eaLnBrk="0" fontAlgn="base" hangingPunct="0">
              <a:spcBef>
                <a:spcPct val="0"/>
              </a:spcBef>
              <a:spcAft>
                <a:spcPct val="0"/>
              </a:spcAft>
              <a:defRPr>
                <a:solidFill>
                  <a:schemeClr val="tx1"/>
                </a:solidFill>
                <a:latin typeface="Verdana" charset="0"/>
                <a:ea typeface="MS PGothic" charset="0"/>
                <a:cs typeface="MS PGothic" charset="0"/>
              </a:defRPr>
            </a:lvl7pPr>
            <a:lvl8pPr marL="3364878" indent="-224325" defTabSz="912879" eaLnBrk="0" fontAlgn="base" hangingPunct="0">
              <a:spcBef>
                <a:spcPct val="0"/>
              </a:spcBef>
              <a:spcAft>
                <a:spcPct val="0"/>
              </a:spcAft>
              <a:defRPr>
                <a:solidFill>
                  <a:schemeClr val="tx1"/>
                </a:solidFill>
                <a:latin typeface="Verdana" charset="0"/>
                <a:ea typeface="MS PGothic" charset="0"/>
                <a:cs typeface="MS PGothic" charset="0"/>
              </a:defRPr>
            </a:lvl8pPr>
            <a:lvl9pPr marL="3813528" indent="-224325" defTabSz="912879" eaLnBrk="0" fontAlgn="base" hangingPunct="0">
              <a:spcBef>
                <a:spcPct val="0"/>
              </a:spcBef>
              <a:spcAft>
                <a:spcPct val="0"/>
              </a:spcAft>
              <a:defRPr>
                <a:solidFill>
                  <a:schemeClr val="tx1"/>
                </a:solidFill>
                <a:latin typeface="Verdana" charset="0"/>
                <a:ea typeface="MS PGothic" charset="0"/>
                <a:cs typeface="MS PGothic" charset="0"/>
              </a:defRPr>
            </a:lvl9pPr>
          </a:lstStyle>
          <a:p>
            <a:fld id="{3A9EE52A-6686-2F4A-8F69-7E6C0415A566}" type="slidenum">
              <a:rPr lang="en-US">
                <a:latin typeface="Times New Roman" charset="0"/>
              </a:rPr>
              <a:pPr/>
              <a:t>18</a:t>
            </a:fld>
            <a:endParaRPr lang="en-US">
              <a:latin typeface="Times New Roman" charset="0"/>
            </a:endParaRPr>
          </a:p>
        </p:txBody>
      </p:sp>
      <p:sp>
        <p:nvSpPr>
          <p:cNvPr id="93187" name="Rectangle 2"/>
          <p:cNvSpPr>
            <a:spLocks noGrp="1" noRot="1" noChangeAspect="1" noChangeArrowheads="1" noTextEdit="1"/>
          </p:cNvSpPr>
          <p:nvPr>
            <p:ph type="sldImg"/>
          </p:nvPr>
        </p:nvSpPr>
        <p:spPr>
          <a:xfrm>
            <a:off x="381000" y="685800"/>
            <a:ext cx="6096000" cy="3429000"/>
          </a:xfrm>
          <a:ln/>
        </p:spPr>
      </p:sp>
      <p:sp>
        <p:nvSpPr>
          <p:cNvPr id="93188" name="Rectangle 3"/>
          <p:cNvSpPr>
            <a:spLocks noGrp="1" noChangeArrowheads="1"/>
          </p:cNvSpPr>
          <p:nvPr>
            <p:ph type="body" idx="1"/>
          </p:nvPr>
        </p:nvSpPr>
        <p:spPr>
          <a:noFill/>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ormAutofit fontScale="92500" lnSpcReduction="10000"/>
          </a:bodyPr>
          <a:lstStyle/>
          <a:p>
            <a:pPr>
              <a:lnSpc>
                <a:spcPct val="90000"/>
              </a:lnSpc>
            </a:pPr>
            <a:r>
              <a:rPr lang="en-US" sz="1600" dirty="0">
                <a:latin typeface="Helvetica" charset="0"/>
                <a:ea typeface="MS PGothic" charset="0"/>
              </a:rPr>
              <a:t>Synchronization tool that provides more sophisticated ways (than </a:t>
            </a:r>
            <a:r>
              <a:rPr lang="en-US" sz="1600" dirty="0" err="1">
                <a:latin typeface="Helvetica" charset="0"/>
                <a:ea typeface="MS PGothic" charset="0"/>
              </a:rPr>
              <a:t>Mutex</a:t>
            </a:r>
            <a:r>
              <a:rPr lang="en-US" sz="1600" dirty="0">
                <a:latin typeface="Helvetica" charset="0"/>
                <a:ea typeface="MS PGothic" charset="0"/>
              </a:rPr>
              <a:t> locks)  for process to synchronize their activities.</a:t>
            </a:r>
            <a:endParaRPr lang="en-US" sz="1600" i="1" dirty="0">
              <a:solidFill>
                <a:schemeClr val="tx2"/>
              </a:solidFill>
              <a:latin typeface="Helvetica" charset="0"/>
              <a:ea typeface="MS PGothic" charset="0"/>
            </a:endParaRPr>
          </a:p>
          <a:p>
            <a:pPr>
              <a:lnSpc>
                <a:spcPct val="90000"/>
              </a:lnSpc>
            </a:pPr>
            <a:r>
              <a:rPr lang="en-US" sz="1600" dirty="0">
                <a:latin typeface="Helvetica" charset="0"/>
                <a:ea typeface="MS PGothic" charset="0"/>
              </a:rPr>
              <a:t>Semaphore </a:t>
            </a:r>
            <a:r>
              <a:rPr lang="en-US" sz="1600" b="1" i="1" dirty="0">
                <a:latin typeface="Helvetica" charset="0"/>
                <a:ea typeface="MS PGothic" charset="0"/>
              </a:rPr>
              <a:t>S</a:t>
            </a:r>
            <a:r>
              <a:rPr lang="en-US" sz="1600" dirty="0">
                <a:latin typeface="Helvetica" charset="0"/>
                <a:ea typeface="MS PGothic" charset="0"/>
              </a:rPr>
              <a:t> – integer variable</a:t>
            </a:r>
          </a:p>
          <a:p>
            <a:pPr>
              <a:lnSpc>
                <a:spcPct val="90000"/>
              </a:lnSpc>
            </a:pPr>
            <a:r>
              <a:rPr lang="en-US" sz="1600" dirty="0">
                <a:latin typeface="Helvetica" charset="0"/>
                <a:ea typeface="MS PGothic" charset="0"/>
              </a:rPr>
              <a:t>Can only be accessed via two indivisible (atomic) operations</a:t>
            </a:r>
          </a:p>
          <a:p>
            <a:pPr lvl="1">
              <a:lnSpc>
                <a:spcPct val="90000"/>
              </a:lnSpc>
            </a:pPr>
            <a:r>
              <a:rPr lang="en-US" b="1" dirty="0">
                <a:solidFill>
                  <a:srgbClr val="000000"/>
                </a:solidFill>
                <a:latin typeface="Courier New" charset="0"/>
                <a:ea typeface="MS PGothic" charset="0"/>
              </a:rPr>
              <a:t>wait()</a:t>
            </a:r>
            <a:r>
              <a:rPr lang="en-US" dirty="0">
                <a:solidFill>
                  <a:srgbClr val="000000"/>
                </a:solidFill>
                <a:latin typeface="Helvetica" charset="0"/>
                <a:ea typeface="MS PGothic" charset="0"/>
              </a:rPr>
              <a:t> </a:t>
            </a:r>
            <a:r>
              <a:rPr lang="en-US" sz="1600" dirty="0">
                <a:solidFill>
                  <a:srgbClr val="000000"/>
                </a:solidFill>
                <a:latin typeface="Helvetica" charset="0"/>
                <a:ea typeface="MS PGothic" charset="0"/>
              </a:rPr>
              <a:t>and </a:t>
            </a:r>
            <a:r>
              <a:rPr lang="en-US" b="1" dirty="0">
                <a:solidFill>
                  <a:srgbClr val="000000"/>
                </a:solidFill>
                <a:latin typeface="Courier New" charset="0"/>
                <a:ea typeface="MS PGothic" charset="0"/>
              </a:rPr>
              <a:t>signal()</a:t>
            </a:r>
          </a:p>
          <a:p>
            <a:pPr lvl="2">
              <a:lnSpc>
                <a:spcPct val="90000"/>
              </a:lnSpc>
            </a:pPr>
            <a:r>
              <a:rPr lang="en-US" sz="1600" dirty="0">
                <a:latin typeface="Helvetica" charset="0"/>
                <a:ea typeface="MS PGothic" charset="0"/>
              </a:rPr>
              <a:t>Originally called </a:t>
            </a:r>
            <a:r>
              <a:rPr lang="en-US" b="1" dirty="0">
                <a:solidFill>
                  <a:srgbClr val="000000"/>
                </a:solidFill>
                <a:latin typeface="Courier New" charset="0"/>
                <a:ea typeface="MS PGothic" charset="0"/>
              </a:rPr>
              <a:t>P()</a:t>
            </a:r>
            <a:r>
              <a:rPr lang="en-US" dirty="0">
                <a:latin typeface="Helvetica" charset="0"/>
                <a:ea typeface="MS PGothic" charset="0"/>
              </a:rPr>
              <a:t> </a:t>
            </a:r>
            <a:r>
              <a:rPr lang="en-US" sz="1600" dirty="0">
                <a:latin typeface="Helvetica" charset="0"/>
                <a:ea typeface="MS PGothic" charset="0"/>
              </a:rPr>
              <a:t>and </a:t>
            </a:r>
            <a:r>
              <a:rPr lang="en-US" b="1" dirty="0">
                <a:solidFill>
                  <a:srgbClr val="000000"/>
                </a:solidFill>
                <a:latin typeface="Courier New" charset="0"/>
                <a:ea typeface="MS PGothic" charset="0"/>
              </a:rPr>
              <a:t>V()</a:t>
            </a:r>
          </a:p>
          <a:p>
            <a:pPr>
              <a:lnSpc>
                <a:spcPct val="90000"/>
              </a:lnSpc>
            </a:pPr>
            <a:r>
              <a:rPr lang="en-US" sz="1600" dirty="0">
                <a:latin typeface="Helvetica" charset="0"/>
                <a:ea typeface="MS PGothic" charset="0"/>
              </a:rPr>
              <a:t>Definition of  the </a:t>
            </a:r>
            <a:r>
              <a:rPr lang="en-US" b="1" dirty="0">
                <a:solidFill>
                  <a:srgbClr val="000000"/>
                </a:solidFill>
                <a:latin typeface="Courier New" charset="0"/>
                <a:ea typeface="MS PGothic" charset="0"/>
                <a:cs typeface="Courier New" charset="0"/>
              </a:rPr>
              <a:t>wait() operation</a:t>
            </a:r>
          </a:p>
          <a:p>
            <a:pPr lvl="1">
              <a:lnSpc>
                <a:spcPct val="90000"/>
              </a:lnSpc>
              <a:buFont typeface="Monotype Sorts" charset="0"/>
              <a:buNone/>
            </a:pPr>
            <a:r>
              <a:rPr lang="en-US" b="1" dirty="0">
                <a:latin typeface="Courier New" charset="0"/>
                <a:ea typeface="MS PGothic" charset="0"/>
                <a:sym typeface="Symbol" charset="0"/>
              </a:rPr>
              <a:t>wait(S)</a:t>
            </a:r>
            <a:r>
              <a:rPr lang="en-US" sz="1600" b="1" dirty="0">
                <a:latin typeface="Courier New" charset="0"/>
                <a:ea typeface="MS PGothic" charset="0"/>
                <a:sym typeface="Symbol" charset="0"/>
              </a:rPr>
              <a:t> { </a:t>
            </a:r>
          </a:p>
          <a:p>
            <a:pPr lvl="1">
              <a:lnSpc>
                <a:spcPct val="90000"/>
              </a:lnSpc>
              <a:buFont typeface="Monotype Sorts" charset="0"/>
              <a:buNone/>
            </a:pPr>
            <a:r>
              <a:rPr lang="en-US" sz="1600" b="1" dirty="0">
                <a:latin typeface="Courier New" charset="0"/>
                <a:ea typeface="MS PGothic" charset="0"/>
                <a:sym typeface="Symbol" charset="0"/>
              </a:rPr>
              <a:t>    while (S &lt;= 0)</a:t>
            </a:r>
          </a:p>
          <a:p>
            <a:pPr lvl="1">
              <a:lnSpc>
                <a:spcPct val="90000"/>
              </a:lnSpc>
              <a:buFont typeface="Monotype Sorts" charset="0"/>
              <a:buNone/>
            </a:pPr>
            <a:r>
              <a:rPr lang="en-US" sz="1600" b="1" dirty="0">
                <a:latin typeface="Courier New" charset="0"/>
                <a:ea typeface="MS PGothic" charset="0"/>
                <a:sym typeface="Symbol" charset="0"/>
              </a:rPr>
              <a:t>       ; // busy wait</a:t>
            </a:r>
          </a:p>
          <a:p>
            <a:pPr lvl="1">
              <a:lnSpc>
                <a:spcPct val="90000"/>
              </a:lnSpc>
              <a:buFont typeface="Monotype Sorts" charset="0"/>
              <a:buNone/>
            </a:pPr>
            <a:r>
              <a:rPr lang="en-US" sz="1600" b="1" dirty="0">
                <a:latin typeface="Courier New" charset="0"/>
                <a:ea typeface="MS PGothic" charset="0"/>
                <a:sym typeface="Symbol" charset="0"/>
              </a:rPr>
              <a:t>    S--;</a:t>
            </a:r>
          </a:p>
          <a:p>
            <a:pPr lvl="1">
              <a:lnSpc>
                <a:spcPct val="90000"/>
              </a:lnSpc>
              <a:buFont typeface="Monotype Sorts" charset="0"/>
              <a:buNone/>
            </a:pPr>
            <a:r>
              <a:rPr lang="en-US" sz="1600" b="1" dirty="0">
                <a:latin typeface="Courier New" charset="0"/>
                <a:ea typeface="MS PGothic" charset="0"/>
                <a:sym typeface="Symbol" charset="0"/>
              </a:rPr>
              <a:t>}</a:t>
            </a:r>
          </a:p>
          <a:p>
            <a:pPr>
              <a:lnSpc>
                <a:spcPct val="90000"/>
              </a:lnSpc>
            </a:pPr>
            <a:r>
              <a:rPr lang="en-US" sz="1600" dirty="0">
                <a:latin typeface="Helvetica" charset="0"/>
                <a:ea typeface="MS PGothic" charset="0"/>
              </a:rPr>
              <a:t>Definition of  the </a:t>
            </a:r>
            <a:r>
              <a:rPr lang="en-US" b="1" dirty="0">
                <a:solidFill>
                  <a:srgbClr val="000000"/>
                </a:solidFill>
                <a:latin typeface="Courier New" charset="0"/>
                <a:ea typeface="MS PGothic" charset="0"/>
                <a:cs typeface="Courier New" charset="0"/>
              </a:rPr>
              <a:t>signal() operation</a:t>
            </a:r>
            <a:endParaRPr lang="en-US" sz="1600" b="1" dirty="0">
              <a:latin typeface="Courier New" charset="0"/>
              <a:ea typeface="MS PGothic" charset="0"/>
              <a:cs typeface="Courier New" charset="0"/>
              <a:sym typeface="Symbol" charset="0"/>
            </a:endParaRPr>
          </a:p>
          <a:p>
            <a:pPr lvl="1">
              <a:lnSpc>
                <a:spcPct val="90000"/>
              </a:lnSpc>
              <a:buFont typeface="Monotype Sorts" charset="0"/>
              <a:buNone/>
            </a:pPr>
            <a:r>
              <a:rPr lang="en-US" b="1" dirty="0">
                <a:latin typeface="Courier New" charset="0"/>
                <a:ea typeface="MS PGothic" charset="0"/>
                <a:sym typeface="Symbol" charset="0"/>
              </a:rPr>
              <a:t>signal(S)</a:t>
            </a:r>
            <a:r>
              <a:rPr lang="en-US" sz="1600" b="1" dirty="0">
                <a:latin typeface="Courier New" charset="0"/>
                <a:ea typeface="MS PGothic" charset="0"/>
                <a:sym typeface="Symbol" charset="0"/>
              </a:rPr>
              <a:t> { </a:t>
            </a:r>
          </a:p>
          <a:p>
            <a:pPr lvl="1">
              <a:lnSpc>
                <a:spcPct val="90000"/>
              </a:lnSpc>
              <a:buFont typeface="Monotype Sorts" charset="0"/>
              <a:buNone/>
            </a:pPr>
            <a:r>
              <a:rPr lang="en-US" sz="1600" b="1" dirty="0">
                <a:latin typeface="Courier New" charset="0"/>
                <a:ea typeface="MS PGothic" charset="0"/>
                <a:sym typeface="Symbol" charset="0"/>
              </a:rPr>
              <a:t>    S++;</a:t>
            </a:r>
          </a:p>
          <a:p>
            <a:pPr lvl="1">
              <a:lnSpc>
                <a:spcPct val="90000"/>
              </a:lnSpc>
              <a:buFont typeface="Monotype Sorts" charset="0"/>
              <a:buNone/>
            </a:pPr>
            <a:r>
              <a:rPr lang="en-US" sz="1600" b="1" dirty="0">
                <a:latin typeface="Courier New" charset="0"/>
                <a:ea typeface="MS PGothic" charset="0"/>
                <a:sym typeface="Symbol" charset="0"/>
              </a:rPr>
              <a:t>}</a:t>
            </a:r>
          </a:p>
          <a:p>
            <a:endParaRPr lang="en-US" dirty="0">
              <a:ea typeface="MS PGothic" charset="0"/>
            </a:endParaRPr>
          </a:p>
        </p:txBody>
      </p:sp>
    </p:spTree>
    <p:extLst>
      <p:ext uri="{BB962C8B-B14F-4D97-AF65-F5344CB8AC3E}">
        <p14:creationId xmlns:p14="http://schemas.microsoft.com/office/powerpoint/2010/main" val="6150916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12879">
              <a:defRPr>
                <a:solidFill>
                  <a:schemeClr val="tx1"/>
                </a:solidFill>
                <a:latin typeface="Verdana" charset="0"/>
                <a:ea typeface="MS PGothic" charset="0"/>
                <a:cs typeface="MS PGothic" charset="0"/>
              </a:defRPr>
            </a:lvl1pPr>
            <a:lvl2pPr marL="729057" indent="-280406" defTabSz="912879">
              <a:defRPr>
                <a:solidFill>
                  <a:schemeClr val="tx1"/>
                </a:solidFill>
                <a:latin typeface="Verdana" charset="0"/>
                <a:ea typeface="MS PGothic" charset="0"/>
                <a:cs typeface="MS PGothic" charset="0"/>
              </a:defRPr>
            </a:lvl2pPr>
            <a:lvl3pPr marL="1121626" indent="-224325" defTabSz="912879">
              <a:defRPr>
                <a:solidFill>
                  <a:schemeClr val="tx1"/>
                </a:solidFill>
                <a:latin typeface="Verdana" charset="0"/>
                <a:ea typeface="MS PGothic" charset="0"/>
                <a:cs typeface="MS PGothic" charset="0"/>
              </a:defRPr>
            </a:lvl3pPr>
            <a:lvl4pPr marL="1570276" indent="-224325" defTabSz="912879">
              <a:defRPr>
                <a:solidFill>
                  <a:schemeClr val="tx1"/>
                </a:solidFill>
                <a:latin typeface="Verdana" charset="0"/>
                <a:ea typeface="MS PGothic" charset="0"/>
                <a:cs typeface="MS PGothic" charset="0"/>
              </a:defRPr>
            </a:lvl4pPr>
            <a:lvl5pPr marL="2018927" indent="-224325" defTabSz="912879">
              <a:defRPr>
                <a:solidFill>
                  <a:schemeClr val="tx1"/>
                </a:solidFill>
                <a:latin typeface="Verdana" charset="0"/>
                <a:ea typeface="MS PGothic" charset="0"/>
                <a:cs typeface="MS PGothic" charset="0"/>
              </a:defRPr>
            </a:lvl5pPr>
            <a:lvl6pPr marL="2467577" indent="-224325" defTabSz="912879" eaLnBrk="0" fontAlgn="base" hangingPunct="0">
              <a:spcBef>
                <a:spcPct val="0"/>
              </a:spcBef>
              <a:spcAft>
                <a:spcPct val="0"/>
              </a:spcAft>
              <a:defRPr>
                <a:solidFill>
                  <a:schemeClr val="tx1"/>
                </a:solidFill>
                <a:latin typeface="Verdana" charset="0"/>
                <a:ea typeface="MS PGothic" charset="0"/>
                <a:cs typeface="MS PGothic" charset="0"/>
              </a:defRPr>
            </a:lvl6pPr>
            <a:lvl7pPr marL="2916227" indent="-224325" defTabSz="912879" eaLnBrk="0" fontAlgn="base" hangingPunct="0">
              <a:spcBef>
                <a:spcPct val="0"/>
              </a:spcBef>
              <a:spcAft>
                <a:spcPct val="0"/>
              </a:spcAft>
              <a:defRPr>
                <a:solidFill>
                  <a:schemeClr val="tx1"/>
                </a:solidFill>
                <a:latin typeface="Verdana" charset="0"/>
                <a:ea typeface="MS PGothic" charset="0"/>
                <a:cs typeface="MS PGothic" charset="0"/>
              </a:defRPr>
            </a:lvl7pPr>
            <a:lvl8pPr marL="3364878" indent="-224325" defTabSz="912879" eaLnBrk="0" fontAlgn="base" hangingPunct="0">
              <a:spcBef>
                <a:spcPct val="0"/>
              </a:spcBef>
              <a:spcAft>
                <a:spcPct val="0"/>
              </a:spcAft>
              <a:defRPr>
                <a:solidFill>
                  <a:schemeClr val="tx1"/>
                </a:solidFill>
                <a:latin typeface="Verdana" charset="0"/>
                <a:ea typeface="MS PGothic" charset="0"/>
                <a:cs typeface="MS PGothic" charset="0"/>
              </a:defRPr>
            </a:lvl8pPr>
            <a:lvl9pPr marL="3813528" indent="-224325" defTabSz="912879" eaLnBrk="0" fontAlgn="base" hangingPunct="0">
              <a:spcBef>
                <a:spcPct val="0"/>
              </a:spcBef>
              <a:spcAft>
                <a:spcPct val="0"/>
              </a:spcAft>
              <a:defRPr>
                <a:solidFill>
                  <a:schemeClr val="tx1"/>
                </a:solidFill>
                <a:latin typeface="Verdana" charset="0"/>
                <a:ea typeface="MS PGothic" charset="0"/>
                <a:cs typeface="MS PGothic" charset="0"/>
              </a:defRPr>
            </a:lvl9pPr>
          </a:lstStyle>
          <a:p>
            <a:fld id="{C7F71E22-A61A-4F41-8670-3F00037AA684}" type="slidenum">
              <a:rPr lang="en-US">
                <a:latin typeface="Times New Roman" charset="0"/>
              </a:rPr>
              <a:pPr/>
              <a:t>19</a:t>
            </a:fld>
            <a:endParaRPr lang="en-US">
              <a:latin typeface="Times New Roman" charset="0"/>
            </a:endParaRPr>
          </a:p>
        </p:txBody>
      </p:sp>
      <p:sp>
        <p:nvSpPr>
          <p:cNvPr id="94211" name="Rectangle 2"/>
          <p:cNvSpPr>
            <a:spLocks noGrp="1" noRot="1" noChangeAspect="1" noChangeArrowheads="1" noTextEdit="1"/>
          </p:cNvSpPr>
          <p:nvPr>
            <p:ph type="sldImg"/>
          </p:nvPr>
        </p:nvSpPr>
        <p:spPr>
          <a:xfrm>
            <a:off x="381000" y="685800"/>
            <a:ext cx="6096000" cy="3429000"/>
          </a:xfrm>
          <a:ln/>
        </p:spPr>
      </p:sp>
      <p:sp>
        <p:nvSpPr>
          <p:cNvPr id="94212" name="Rectangle 3"/>
          <p:cNvSpPr>
            <a:spLocks noGrp="1" noChangeArrowheads="1"/>
          </p:cNvSpPr>
          <p:nvPr>
            <p:ph type="body" idx="1"/>
          </p:nvPr>
        </p:nvSpPr>
        <p:spPr>
          <a:noFill/>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dirty="0">
                <a:latin typeface="Helvetica" charset="0"/>
                <a:ea typeface="MS PGothic" charset="0"/>
              </a:rPr>
              <a:t>Must guarantee that no two processes can execute  the </a:t>
            </a:r>
            <a:r>
              <a:rPr lang="en-US" sz="2000" b="1" dirty="0">
                <a:latin typeface="Courier New" charset="0"/>
                <a:ea typeface="MS PGothic" charset="0"/>
                <a:cs typeface="Courier New" charset="0"/>
              </a:rPr>
              <a:t>wait() </a:t>
            </a:r>
            <a:r>
              <a:rPr lang="en-US" dirty="0">
                <a:latin typeface="Helvetica" charset="0"/>
                <a:ea typeface="MS PGothic" charset="0"/>
              </a:rPr>
              <a:t>and </a:t>
            </a:r>
            <a:r>
              <a:rPr lang="en-US" sz="2000" b="1" dirty="0">
                <a:latin typeface="Courier New" charset="0"/>
                <a:ea typeface="MS PGothic" charset="0"/>
                <a:cs typeface="Courier New" charset="0"/>
              </a:rPr>
              <a:t>signal() </a:t>
            </a:r>
            <a:r>
              <a:rPr lang="en-US" dirty="0">
                <a:latin typeface="Helvetica" charset="0"/>
                <a:ea typeface="MS PGothic" charset="0"/>
              </a:rPr>
              <a:t>on the same semaphore at the same time</a:t>
            </a:r>
          </a:p>
          <a:p>
            <a:r>
              <a:rPr lang="en-US" dirty="0">
                <a:latin typeface="Helvetica" charset="0"/>
                <a:ea typeface="MS PGothic" charset="0"/>
              </a:rPr>
              <a:t>Thus, the implementation becomes the critical section problem where the </a:t>
            </a:r>
            <a:r>
              <a:rPr lang="en-US" sz="2000" b="1" dirty="0">
                <a:latin typeface="Courier New" charset="0"/>
                <a:ea typeface="MS PGothic" charset="0"/>
                <a:cs typeface="Courier New" charset="0"/>
              </a:rPr>
              <a:t>wait</a:t>
            </a:r>
            <a:r>
              <a:rPr lang="en-US" dirty="0">
                <a:latin typeface="Helvetica" charset="0"/>
                <a:ea typeface="MS PGothic" charset="0"/>
              </a:rPr>
              <a:t> and </a:t>
            </a:r>
            <a:r>
              <a:rPr lang="en-US" sz="2000" b="1" dirty="0">
                <a:latin typeface="Courier New" charset="0"/>
                <a:ea typeface="MS PGothic" charset="0"/>
                <a:cs typeface="Courier New" charset="0"/>
              </a:rPr>
              <a:t>signal</a:t>
            </a:r>
            <a:r>
              <a:rPr lang="en-US" dirty="0">
                <a:latin typeface="Helvetica" charset="0"/>
                <a:ea typeface="MS PGothic" charset="0"/>
              </a:rPr>
              <a:t> code are placed in the critical section</a:t>
            </a:r>
          </a:p>
          <a:p>
            <a:pPr lvl="1"/>
            <a:r>
              <a:rPr lang="en-US" dirty="0">
                <a:latin typeface="Helvetica" charset="0"/>
                <a:ea typeface="MS PGothic" charset="0"/>
              </a:rPr>
              <a:t>Could now have </a:t>
            </a:r>
            <a:r>
              <a:rPr lang="en-US" b="1" dirty="0">
                <a:solidFill>
                  <a:srgbClr val="3366FF"/>
                </a:solidFill>
                <a:latin typeface="Helvetica" charset="0"/>
                <a:ea typeface="MS PGothic" charset="0"/>
              </a:rPr>
              <a:t>busy waiting</a:t>
            </a:r>
            <a:r>
              <a:rPr lang="en-US" dirty="0">
                <a:solidFill>
                  <a:srgbClr val="3366FF"/>
                </a:solidFill>
                <a:latin typeface="Helvetica" charset="0"/>
                <a:ea typeface="MS PGothic" charset="0"/>
              </a:rPr>
              <a:t> </a:t>
            </a:r>
            <a:r>
              <a:rPr lang="en-US" dirty="0">
                <a:latin typeface="Helvetica" charset="0"/>
                <a:ea typeface="MS PGothic" charset="0"/>
              </a:rPr>
              <a:t>in critical section implementation</a:t>
            </a:r>
          </a:p>
          <a:p>
            <a:pPr lvl="2"/>
            <a:r>
              <a:rPr lang="en-US" dirty="0">
                <a:latin typeface="Helvetica" charset="0"/>
                <a:ea typeface="MS PGothic" charset="0"/>
              </a:rPr>
              <a:t>But implementation code is short</a:t>
            </a:r>
          </a:p>
          <a:p>
            <a:pPr lvl="2"/>
            <a:r>
              <a:rPr lang="en-US" dirty="0">
                <a:latin typeface="Helvetica" charset="0"/>
                <a:ea typeface="MS PGothic" charset="0"/>
              </a:rPr>
              <a:t>Little busy waiting if critical section rarely occupied</a:t>
            </a:r>
          </a:p>
          <a:p>
            <a:r>
              <a:rPr lang="en-US" dirty="0">
                <a:latin typeface="Helvetica" charset="0"/>
                <a:ea typeface="MS PGothic" charset="0"/>
              </a:rPr>
              <a:t>Note that applications may spend lots of time in critical sections and therefore this is not a good solution</a:t>
            </a:r>
          </a:p>
          <a:p>
            <a:endParaRPr lang="en-US" dirty="0">
              <a:latin typeface="Helvetica" charset="0"/>
              <a:ea typeface="MS PGothic" charset="0"/>
            </a:endParaRPr>
          </a:p>
          <a:p>
            <a:endParaRPr lang="en-US" dirty="0">
              <a:latin typeface="Helvetica" charset="0"/>
              <a:ea typeface="MS PGothic"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dirty="0">
                <a:ea typeface="MS PGothic" charset="0"/>
              </a:rPr>
              <a:t>Can implement a counting semaphore </a:t>
            </a:r>
            <a:r>
              <a:rPr lang="en-US" sz="1200" b="1" i="1" dirty="0">
                <a:solidFill>
                  <a:srgbClr val="000000"/>
                </a:solidFill>
                <a:ea typeface="MS PGothic" charset="0"/>
              </a:rPr>
              <a:t>S</a:t>
            </a:r>
            <a:r>
              <a:rPr lang="en-US" sz="1200" dirty="0">
                <a:ea typeface="MS PGothic" charset="0"/>
              </a:rPr>
              <a:t> as a binary semaphore</a:t>
            </a:r>
          </a:p>
          <a:p>
            <a:endParaRPr lang="en-US" dirty="0">
              <a:latin typeface="Helvetica" charset="0"/>
              <a:ea typeface="MS PGothic" charset="0"/>
            </a:endParaRPr>
          </a:p>
          <a:p>
            <a:pPr>
              <a:buFont typeface="Monotype Sorts" charset="0"/>
              <a:buNone/>
            </a:pPr>
            <a:r>
              <a:rPr lang="en-US" dirty="0">
                <a:latin typeface="Helvetica" charset="0"/>
                <a:ea typeface="MS PGothic" charset="0"/>
              </a:rPr>
              <a:t> </a:t>
            </a:r>
          </a:p>
          <a:p>
            <a:endParaRPr lang="en-US" dirty="0">
              <a:ea typeface="MS PGothic" charset="0"/>
            </a:endParaRPr>
          </a:p>
        </p:txBody>
      </p:sp>
    </p:spTree>
    <p:extLst>
      <p:ext uri="{BB962C8B-B14F-4D97-AF65-F5344CB8AC3E}">
        <p14:creationId xmlns:p14="http://schemas.microsoft.com/office/powerpoint/2010/main" val="20067870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12879">
              <a:defRPr>
                <a:solidFill>
                  <a:schemeClr val="tx1"/>
                </a:solidFill>
                <a:latin typeface="Verdana" charset="0"/>
                <a:ea typeface="MS PGothic" charset="0"/>
                <a:cs typeface="MS PGothic" charset="0"/>
              </a:defRPr>
            </a:lvl1pPr>
            <a:lvl2pPr marL="729057" indent="-280406" defTabSz="912879">
              <a:defRPr>
                <a:solidFill>
                  <a:schemeClr val="tx1"/>
                </a:solidFill>
                <a:latin typeface="Verdana" charset="0"/>
                <a:ea typeface="MS PGothic" charset="0"/>
                <a:cs typeface="MS PGothic" charset="0"/>
              </a:defRPr>
            </a:lvl2pPr>
            <a:lvl3pPr marL="1121626" indent="-224325" defTabSz="912879">
              <a:defRPr>
                <a:solidFill>
                  <a:schemeClr val="tx1"/>
                </a:solidFill>
                <a:latin typeface="Verdana" charset="0"/>
                <a:ea typeface="MS PGothic" charset="0"/>
                <a:cs typeface="MS PGothic" charset="0"/>
              </a:defRPr>
            </a:lvl3pPr>
            <a:lvl4pPr marL="1570276" indent="-224325" defTabSz="912879">
              <a:defRPr>
                <a:solidFill>
                  <a:schemeClr val="tx1"/>
                </a:solidFill>
                <a:latin typeface="Verdana" charset="0"/>
                <a:ea typeface="MS PGothic" charset="0"/>
                <a:cs typeface="MS PGothic" charset="0"/>
              </a:defRPr>
            </a:lvl4pPr>
            <a:lvl5pPr marL="2018927" indent="-224325" defTabSz="912879">
              <a:defRPr>
                <a:solidFill>
                  <a:schemeClr val="tx1"/>
                </a:solidFill>
                <a:latin typeface="Verdana" charset="0"/>
                <a:ea typeface="MS PGothic" charset="0"/>
                <a:cs typeface="MS PGothic" charset="0"/>
              </a:defRPr>
            </a:lvl5pPr>
            <a:lvl6pPr marL="2467577" indent="-224325" defTabSz="912879" eaLnBrk="0" fontAlgn="base" hangingPunct="0">
              <a:spcBef>
                <a:spcPct val="0"/>
              </a:spcBef>
              <a:spcAft>
                <a:spcPct val="0"/>
              </a:spcAft>
              <a:defRPr>
                <a:solidFill>
                  <a:schemeClr val="tx1"/>
                </a:solidFill>
                <a:latin typeface="Verdana" charset="0"/>
                <a:ea typeface="MS PGothic" charset="0"/>
                <a:cs typeface="MS PGothic" charset="0"/>
              </a:defRPr>
            </a:lvl6pPr>
            <a:lvl7pPr marL="2916227" indent="-224325" defTabSz="912879" eaLnBrk="0" fontAlgn="base" hangingPunct="0">
              <a:spcBef>
                <a:spcPct val="0"/>
              </a:spcBef>
              <a:spcAft>
                <a:spcPct val="0"/>
              </a:spcAft>
              <a:defRPr>
                <a:solidFill>
                  <a:schemeClr val="tx1"/>
                </a:solidFill>
                <a:latin typeface="Verdana" charset="0"/>
                <a:ea typeface="MS PGothic" charset="0"/>
                <a:cs typeface="MS PGothic" charset="0"/>
              </a:defRPr>
            </a:lvl7pPr>
            <a:lvl8pPr marL="3364878" indent="-224325" defTabSz="912879" eaLnBrk="0" fontAlgn="base" hangingPunct="0">
              <a:spcBef>
                <a:spcPct val="0"/>
              </a:spcBef>
              <a:spcAft>
                <a:spcPct val="0"/>
              </a:spcAft>
              <a:defRPr>
                <a:solidFill>
                  <a:schemeClr val="tx1"/>
                </a:solidFill>
                <a:latin typeface="Verdana" charset="0"/>
                <a:ea typeface="MS PGothic" charset="0"/>
                <a:cs typeface="MS PGothic" charset="0"/>
              </a:defRPr>
            </a:lvl8pPr>
            <a:lvl9pPr marL="3813528" indent="-224325" defTabSz="912879" eaLnBrk="0" fontAlgn="base" hangingPunct="0">
              <a:spcBef>
                <a:spcPct val="0"/>
              </a:spcBef>
              <a:spcAft>
                <a:spcPct val="0"/>
              </a:spcAft>
              <a:defRPr>
                <a:solidFill>
                  <a:schemeClr val="tx1"/>
                </a:solidFill>
                <a:latin typeface="Verdana" charset="0"/>
                <a:ea typeface="MS PGothic" charset="0"/>
                <a:cs typeface="MS PGothic" charset="0"/>
              </a:defRPr>
            </a:lvl9pPr>
          </a:lstStyle>
          <a:p>
            <a:fld id="{E83F79DE-FF8D-5A4D-B37E-7EB96A5909BF}" type="slidenum">
              <a:rPr lang="en-US">
                <a:latin typeface="Times New Roman" charset="0"/>
              </a:rPr>
              <a:pPr/>
              <a:t>20</a:t>
            </a:fld>
            <a:endParaRPr lang="en-US">
              <a:latin typeface="Times New Roman" charset="0"/>
            </a:endParaRPr>
          </a:p>
        </p:txBody>
      </p:sp>
      <p:sp>
        <p:nvSpPr>
          <p:cNvPr id="96259" name="Rectangle 2"/>
          <p:cNvSpPr>
            <a:spLocks noGrp="1" noRot="1" noChangeAspect="1" noChangeArrowheads="1" noTextEdit="1"/>
          </p:cNvSpPr>
          <p:nvPr>
            <p:ph type="sldImg"/>
          </p:nvPr>
        </p:nvSpPr>
        <p:spPr>
          <a:xfrm>
            <a:off x="381000" y="685800"/>
            <a:ext cx="6096000" cy="3429000"/>
          </a:xfrm>
          <a:ln/>
        </p:spPr>
      </p:sp>
      <p:sp>
        <p:nvSpPr>
          <p:cNvPr id="96260" name="Rectangle 3"/>
          <p:cNvSpPr>
            <a:spLocks noGrp="1" noChangeArrowheads="1"/>
          </p:cNvSpPr>
          <p:nvPr>
            <p:ph type="body" idx="1"/>
          </p:nvPr>
        </p:nvSpPr>
        <p:spPr>
          <a:noFill/>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ea typeface="MS PGothic" charset="0"/>
            </a:endParaRPr>
          </a:p>
        </p:txBody>
      </p:sp>
    </p:spTree>
    <p:extLst>
      <p:ext uri="{BB962C8B-B14F-4D97-AF65-F5344CB8AC3E}">
        <p14:creationId xmlns:p14="http://schemas.microsoft.com/office/powerpoint/2010/main" val="18389370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12879">
              <a:defRPr>
                <a:solidFill>
                  <a:schemeClr val="tx1"/>
                </a:solidFill>
                <a:latin typeface="Verdana" charset="0"/>
                <a:ea typeface="MS PGothic" charset="0"/>
                <a:cs typeface="MS PGothic" charset="0"/>
              </a:defRPr>
            </a:lvl1pPr>
            <a:lvl2pPr marL="729057" indent="-280406" defTabSz="912879">
              <a:defRPr>
                <a:solidFill>
                  <a:schemeClr val="tx1"/>
                </a:solidFill>
                <a:latin typeface="Verdana" charset="0"/>
                <a:ea typeface="MS PGothic" charset="0"/>
                <a:cs typeface="MS PGothic" charset="0"/>
              </a:defRPr>
            </a:lvl2pPr>
            <a:lvl3pPr marL="1121626" indent="-224325" defTabSz="912879">
              <a:defRPr>
                <a:solidFill>
                  <a:schemeClr val="tx1"/>
                </a:solidFill>
                <a:latin typeface="Verdana" charset="0"/>
                <a:ea typeface="MS PGothic" charset="0"/>
                <a:cs typeface="MS PGothic" charset="0"/>
              </a:defRPr>
            </a:lvl3pPr>
            <a:lvl4pPr marL="1570276" indent="-224325" defTabSz="912879">
              <a:defRPr>
                <a:solidFill>
                  <a:schemeClr val="tx1"/>
                </a:solidFill>
                <a:latin typeface="Verdana" charset="0"/>
                <a:ea typeface="MS PGothic" charset="0"/>
                <a:cs typeface="MS PGothic" charset="0"/>
              </a:defRPr>
            </a:lvl4pPr>
            <a:lvl5pPr marL="2018927" indent="-224325" defTabSz="912879">
              <a:defRPr>
                <a:solidFill>
                  <a:schemeClr val="tx1"/>
                </a:solidFill>
                <a:latin typeface="Verdana" charset="0"/>
                <a:ea typeface="MS PGothic" charset="0"/>
                <a:cs typeface="MS PGothic" charset="0"/>
              </a:defRPr>
            </a:lvl5pPr>
            <a:lvl6pPr marL="2467577" indent="-224325" defTabSz="912879" eaLnBrk="0" fontAlgn="base" hangingPunct="0">
              <a:spcBef>
                <a:spcPct val="0"/>
              </a:spcBef>
              <a:spcAft>
                <a:spcPct val="0"/>
              </a:spcAft>
              <a:defRPr>
                <a:solidFill>
                  <a:schemeClr val="tx1"/>
                </a:solidFill>
                <a:latin typeface="Verdana" charset="0"/>
                <a:ea typeface="MS PGothic" charset="0"/>
                <a:cs typeface="MS PGothic" charset="0"/>
              </a:defRPr>
            </a:lvl6pPr>
            <a:lvl7pPr marL="2916227" indent="-224325" defTabSz="912879" eaLnBrk="0" fontAlgn="base" hangingPunct="0">
              <a:spcBef>
                <a:spcPct val="0"/>
              </a:spcBef>
              <a:spcAft>
                <a:spcPct val="0"/>
              </a:spcAft>
              <a:defRPr>
                <a:solidFill>
                  <a:schemeClr val="tx1"/>
                </a:solidFill>
                <a:latin typeface="Verdana" charset="0"/>
                <a:ea typeface="MS PGothic" charset="0"/>
                <a:cs typeface="MS PGothic" charset="0"/>
              </a:defRPr>
            </a:lvl7pPr>
            <a:lvl8pPr marL="3364878" indent="-224325" defTabSz="912879" eaLnBrk="0" fontAlgn="base" hangingPunct="0">
              <a:spcBef>
                <a:spcPct val="0"/>
              </a:spcBef>
              <a:spcAft>
                <a:spcPct val="0"/>
              </a:spcAft>
              <a:defRPr>
                <a:solidFill>
                  <a:schemeClr val="tx1"/>
                </a:solidFill>
                <a:latin typeface="Verdana" charset="0"/>
                <a:ea typeface="MS PGothic" charset="0"/>
                <a:cs typeface="MS PGothic" charset="0"/>
              </a:defRPr>
            </a:lvl8pPr>
            <a:lvl9pPr marL="3813528" indent="-224325" defTabSz="912879" eaLnBrk="0" fontAlgn="base" hangingPunct="0">
              <a:spcBef>
                <a:spcPct val="0"/>
              </a:spcBef>
              <a:spcAft>
                <a:spcPct val="0"/>
              </a:spcAft>
              <a:defRPr>
                <a:solidFill>
                  <a:schemeClr val="tx1"/>
                </a:solidFill>
                <a:latin typeface="Verdana" charset="0"/>
                <a:ea typeface="MS PGothic" charset="0"/>
                <a:cs typeface="MS PGothic" charset="0"/>
              </a:defRPr>
            </a:lvl9pPr>
          </a:lstStyle>
          <a:p>
            <a:fld id="{22CFE606-3560-CE4E-829E-B44B722CDB4D}" type="slidenum">
              <a:rPr lang="en-US">
                <a:latin typeface="Times New Roman" charset="0"/>
              </a:rPr>
              <a:pPr/>
              <a:t>21</a:t>
            </a:fld>
            <a:endParaRPr lang="en-US">
              <a:latin typeface="Times New Roman" charset="0"/>
            </a:endParaRPr>
          </a:p>
        </p:txBody>
      </p:sp>
      <p:sp>
        <p:nvSpPr>
          <p:cNvPr id="97283" name="Rectangle 2"/>
          <p:cNvSpPr>
            <a:spLocks noGrp="1" noRot="1" noChangeAspect="1" noChangeArrowheads="1" noTextEdit="1"/>
          </p:cNvSpPr>
          <p:nvPr>
            <p:ph type="sldImg"/>
          </p:nvPr>
        </p:nvSpPr>
        <p:spPr>
          <a:xfrm>
            <a:off x="381000" y="685800"/>
            <a:ext cx="6096000" cy="3429000"/>
          </a:xfrm>
          <a:ln/>
        </p:spPr>
      </p:sp>
      <p:sp>
        <p:nvSpPr>
          <p:cNvPr id="97284" name="Rectangle 3"/>
          <p:cNvSpPr>
            <a:spLocks noGrp="1" noChangeArrowheads="1"/>
          </p:cNvSpPr>
          <p:nvPr>
            <p:ph type="body" idx="1"/>
          </p:nvPr>
        </p:nvSpPr>
        <p:spPr>
          <a:noFill/>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ea typeface="MS PGothic" charset="0"/>
            </a:endParaRPr>
          </a:p>
        </p:txBody>
      </p:sp>
    </p:spTree>
    <p:extLst>
      <p:ext uri="{BB962C8B-B14F-4D97-AF65-F5344CB8AC3E}">
        <p14:creationId xmlns:p14="http://schemas.microsoft.com/office/powerpoint/2010/main" val="4307719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12879">
              <a:defRPr>
                <a:solidFill>
                  <a:schemeClr val="tx1"/>
                </a:solidFill>
                <a:latin typeface="Verdana" charset="0"/>
                <a:ea typeface="MS PGothic" charset="0"/>
                <a:cs typeface="MS PGothic" charset="0"/>
              </a:defRPr>
            </a:lvl1pPr>
            <a:lvl2pPr marL="729057" indent="-280406" defTabSz="912879">
              <a:defRPr>
                <a:solidFill>
                  <a:schemeClr val="tx1"/>
                </a:solidFill>
                <a:latin typeface="Verdana" charset="0"/>
                <a:ea typeface="MS PGothic" charset="0"/>
                <a:cs typeface="MS PGothic" charset="0"/>
              </a:defRPr>
            </a:lvl2pPr>
            <a:lvl3pPr marL="1121626" indent="-224325" defTabSz="912879">
              <a:defRPr>
                <a:solidFill>
                  <a:schemeClr val="tx1"/>
                </a:solidFill>
                <a:latin typeface="Verdana" charset="0"/>
                <a:ea typeface="MS PGothic" charset="0"/>
                <a:cs typeface="MS PGothic" charset="0"/>
              </a:defRPr>
            </a:lvl3pPr>
            <a:lvl4pPr marL="1570276" indent="-224325" defTabSz="912879">
              <a:defRPr>
                <a:solidFill>
                  <a:schemeClr val="tx1"/>
                </a:solidFill>
                <a:latin typeface="Verdana" charset="0"/>
                <a:ea typeface="MS PGothic" charset="0"/>
                <a:cs typeface="MS PGothic" charset="0"/>
              </a:defRPr>
            </a:lvl4pPr>
            <a:lvl5pPr marL="2018927" indent="-224325" defTabSz="912879">
              <a:defRPr>
                <a:solidFill>
                  <a:schemeClr val="tx1"/>
                </a:solidFill>
                <a:latin typeface="Verdana" charset="0"/>
                <a:ea typeface="MS PGothic" charset="0"/>
                <a:cs typeface="MS PGothic" charset="0"/>
              </a:defRPr>
            </a:lvl5pPr>
            <a:lvl6pPr marL="2467577" indent="-224325" defTabSz="912879" eaLnBrk="0" fontAlgn="base" hangingPunct="0">
              <a:spcBef>
                <a:spcPct val="0"/>
              </a:spcBef>
              <a:spcAft>
                <a:spcPct val="0"/>
              </a:spcAft>
              <a:defRPr>
                <a:solidFill>
                  <a:schemeClr val="tx1"/>
                </a:solidFill>
                <a:latin typeface="Verdana" charset="0"/>
                <a:ea typeface="MS PGothic" charset="0"/>
                <a:cs typeface="MS PGothic" charset="0"/>
              </a:defRPr>
            </a:lvl6pPr>
            <a:lvl7pPr marL="2916227" indent="-224325" defTabSz="912879" eaLnBrk="0" fontAlgn="base" hangingPunct="0">
              <a:spcBef>
                <a:spcPct val="0"/>
              </a:spcBef>
              <a:spcAft>
                <a:spcPct val="0"/>
              </a:spcAft>
              <a:defRPr>
                <a:solidFill>
                  <a:schemeClr val="tx1"/>
                </a:solidFill>
                <a:latin typeface="Verdana" charset="0"/>
                <a:ea typeface="MS PGothic" charset="0"/>
                <a:cs typeface="MS PGothic" charset="0"/>
              </a:defRPr>
            </a:lvl7pPr>
            <a:lvl8pPr marL="3364878" indent="-224325" defTabSz="912879" eaLnBrk="0" fontAlgn="base" hangingPunct="0">
              <a:spcBef>
                <a:spcPct val="0"/>
              </a:spcBef>
              <a:spcAft>
                <a:spcPct val="0"/>
              </a:spcAft>
              <a:defRPr>
                <a:solidFill>
                  <a:schemeClr val="tx1"/>
                </a:solidFill>
                <a:latin typeface="Verdana" charset="0"/>
                <a:ea typeface="MS PGothic" charset="0"/>
                <a:cs typeface="MS PGothic" charset="0"/>
              </a:defRPr>
            </a:lvl8pPr>
            <a:lvl9pPr marL="3813528" indent="-224325" defTabSz="912879" eaLnBrk="0" fontAlgn="base" hangingPunct="0">
              <a:spcBef>
                <a:spcPct val="0"/>
              </a:spcBef>
              <a:spcAft>
                <a:spcPct val="0"/>
              </a:spcAft>
              <a:defRPr>
                <a:solidFill>
                  <a:schemeClr val="tx1"/>
                </a:solidFill>
                <a:latin typeface="Verdana" charset="0"/>
                <a:ea typeface="MS PGothic" charset="0"/>
                <a:cs typeface="MS PGothic" charset="0"/>
              </a:defRPr>
            </a:lvl9pPr>
          </a:lstStyle>
          <a:p>
            <a:fld id="{681B61FF-577B-A741-9A54-C57615E7B17B}" type="slidenum">
              <a:rPr lang="en-US">
                <a:latin typeface="Times New Roman" charset="0"/>
              </a:rPr>
              <a:pPr/>
              <a:t>2</a:t>
            </a:fld>
            <a:endParaRPr lang="en-US">
              <a:latin typeface="Times New Roman" charset="0"/>
            </a:endParaRPr>
          </a:p>
        </p:txBody>
      </p:sp>
      <p:sp>
        <p:nvSpPr>
          <p:cNvPr id="87043" name="Rectangle 2"/>
          <p:cNvSpPr>
            <a:spLocks noGrp="1" noRot="1" noChangeAspect="1" noChangeArrowheads="1" noTextEdit="1"/>
          </p:cNvSpPr>
          <p:nvPr>
            <p:ph type="sldImg"/>
          </p:nvPr>
        </p:nvSpPr>
        <p:spPr>
          <a:xfrm>
            <a:off x="381000" y="685800"/>
            <a:ext cx="6096000" cy="3429000"/>
          </a:xfrm>
          <a:ln/>
        </p:spPr>
      </p:sp>
      <p:sp>
        <p:nvSpPr>
          <p:cNvPr id="87044" name="Rectangle 3"/>
          <p:cNvSpPr>
            <a:spLocks noGrp="1" noChangeArrowheads="1"/>
          </p:cNvSpPr>
          <p:nvPr>
            <p:ph type="body" idx="1"/>
          </p:nvPr>
        </p:nvSpPr>
        <p:spPr>
          <a:noFill/>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dirty="0">
                <a:ea typeface="MS PGothic" charset="0"/>
              </a:rPr>
              <a:t>Tips: </a:t>
            </a:r>
          </a:p>
          <a:p>
            <a:pPr marL="228600" indent="-228600">
              <a:buAutoNum type="arabicPeriod"/>
            </a:pPr>
            <a:r>
              <a:rPr lang="en-US" dirty="0">
                <a:ea typeface="MS PGothic" charset="0"/>
              </a:rPr>
              <a:t>Consider target as a lock</a:t>
            </a:r>
          </a:p>
          <a:p>
            <a:pPr marL="228600" indent="-228600">
              <a:buAutoNum type="arabicPeriod"/>
            </a:pPr>
            <a:r>
              <a:rPr lang="en-US" dirty="0">
                <a:ea typeface="MS PGothic" charset="0"/>
              </a:rPr>
              <a:t>Think</a:t>
            </a:r>
            <a:r>
              <a:rPr lang="en-US" baseline="0" dirty="0">
                <a:ea typeface="MS PGothic" charset="0"/>
              </a:rPr>
              <a:t> about</a:t>
            </a:r>
            <a:r>
              <a:rPr lang="en-US" dirty="0">
                <a:ea typeface="MS PGothic" charset="0"/>
              </a:rPr>
              <a:t> two cases: (1) lock is</a:t>
            </a:r>
            <a:r>
              <a:rPr lang="en-US" baseline="0" dirty="0">
                <a:ea typeface="MS PGothic" charset="0"/>
              </a:rPr>
              <a:t> true (locked) (2) lock is false (unlocked)</a:t>
            </a:r>
            <a:endParaRPr lang="en-US" dirty="0">
              <a:ea typeface="MS PGothic" charset="0"/>
            </a:endParaRPr>
          </a:p>
        </p:txBody>
      </p:sp>
    </p:spTree>
    <p:extLst>
      <p:ext uri="{BB962C8B-B14F-4D97-AF65-F5344CB8AC3E}">
        <p14:creationId xmlns:p14="http://schemas.microsoft.com/office/powerpoint/2010/main" val="17829528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12879">
              <a:defRPr>
                <a:solidFill>
                  <a:schemeClr val="tx1"/>
                </a:solidFill>
                <a:latin typeface="Verdana" charset="0"/>
                <a:ea typeface="MS PGothic" charset="0"/>
                <a:cs typeface="MS PGothic" charset="0"/>
              </a:defRPr>
            </a:lvl1pPr>
            <a:lvl2pPr marL="729057" indent="-280406" defTabSz="912879">
              <a:defRPr>
                <a:solidFill>
                  <a:schemeClr val="tx1"/>
                </a:solidFill>
                <a:latin typeface="Verdana" charset="0"/>
                <a:ea typeface="MS PGothic" charset="0"/>
                <a:cs typeface="MS PGothic" charset="0"/>
              </a:defRPr>
            </a:lvl2pPr>
            <a:lvl3pPr marL="1121626" indent="-224325" defTabSz="912879">
              <a:defRPr>
                <a:solidFill>
                  <a:schemeClr val="tx1"/>
                </a:solidFill>
                <a:latin typeface="Verdana" charset="0"/>
                <a:ea typeface="MS PGothic" charset="0"/>
                <a:cs typeface="MS PGothic" charset="0"/>
              </a:defRPr>
            </a:lvl3pPr>
            <a:lvl4pPr marL="1570276" indent="-224325" defTabSz="912879">
              <a:defRPr>
                <a:solidFill>
                  <a:schemeClr val="tx1"/>
                </a:solidFill>
                <a:latin typeface="Verdana" charset="0"/>
                <a:ea typeface="MS PGothic" charset="0"/>
                <a:cs typeface="MS PGothic" charset="0"/>
              </a:defRPr>
            </a:lvl4pPr>
            <a:lvl5pPr marL="2018927" indent="-224325" defTabSz="912879">
              <a:defRPr>
                <a:solidFill>
                  <a:schemeClr val="tx1"/>
                </a:solidFill>
                <a:latin typeface="Verdana" charset="0"/>
                <a:ea typeface="MS PGothic" charset="0"/>
                <a:cs typeface="MS PGothic" charset="0"/>
              </a:defRPr>
            </a:lvl5pPr>
            <a:lvl6pPr marL="2467577" indent="-224325" defTabSz="912879" eaLnBrk="0" fontAlgn="base" hangingPunct="0">
              <a:spcBef>
                <a:spcPct val="0"/>
              </a:spcBef>
              <a:spcAft>
                <a:spcPct val="0"/>
              </a:spcAft>
              <a:defRPr>
                <a:solidFill>
                  <a:schemeClr val="tx1"/>
                </a:solidFill>
                <a:latin typeface="Verdana" charset="0"/>
                <a:ea typeface="MS PGothic" charset="0"/>
                <a:cs typeface="MS PGothic" charset="0"/>
              </a:defRPr>
            </a:lvl6pPr>
            <a:lvl7pPr marL="2916227" indent="-224325" defTabSz="912879" eaLnBrk="0" fontAlgn="base" hangingPunct="0">
              <a:spcBef>
                <a:spcPct val="0"/>
              </a:spcBef>
              <a:spcAft>
                <a:spcPct val="0"/>
              </a:spcAft>
              <a:defRPr>
                <a:solidFill>
                  <a:schemeClr val="tx1"/>
                </a:solidFill>
                <a:latin typeface="Verdana" charset="0"/>
                <a:ea typeface="MS PGothic" charset="0"/>
                <a:cs typeface="MS PGothic" charset="0"/>
              </a:defRPr>
            </a:lvl7pPr>
            <a:lvl8pPr marL="3364878" indent="-224325" defTabSz="912879" eaLnBrk="0" fontAlgn="base" hangingPunct="0">
              <a:spcBef>
                <a:spcPct val="0"/>
              </a:spcBef>
              <a:spcAft>
                <a:spcPct val="0"/>
              </a:spcAft>
              <a:defRPr>
                <a:solidFill>
                  <a:schemeClr val="tx1"/>
                </a:solidFill>
                <a:latin typeface="Verdana" charset="0"/>
                <a:ea typeface="MS PGothic" charset="0"/>
                <a:cs typeface="MS PGothic" charset="0"/>
              </a:defRPr>
            </a:lvl8pPr>
            <a:lvl9pPr marL="3813528" indent="-224325" defTabSz="912879" eaLnBrk="0" fontAlgn="base" hangingPunct="0">
              <a:spcBef>
                <a:spcPct val="0"/>
              </a:spcBef>
              <a:spcAft>
                <a:spcPct val="0"/>
              </a:spcAft>
              <a:defRPr>
                <a:solidFill>
                  <a:schemeClr val="tx1"/>
                </a:solidFill>
                <a:latin typeface="Verdana" charset="0"/>
                <a:ea typeface="MS PGothic" charset="0"/>
                <a:cs typeface="MS PGothic" charset="0"/>
              </a:defRPr>
            </a:lvl9pPr>
          </a:lstStyle>
          <a:p>
            <a:fld id="{D053C7AE-86B0-7744-BCFA-77D6359A591F}" type="slidenum">
              <a:rPr lang="en-US">
                <a:latin typeface="Times New Roman" charset="0"/>
              </a:rPr>
              <a:pPr/>
              <a:t>3</a:t>
            </a:fld>
            <a:endParaRPr lang="en-US">
              <a:latin typeface="Times New Roman" charset="0"/>
            </a:endParaRPr>
          </a:p>
        </p:txBody>
      </p:sp>
      <p:sp>
        <p:nvSpPr>
          <p:cNvPr id="88067" name="Rectangle 2"/>
          <p:cNvSpPr>
            <a:spLocks noGrp="1" noRot="1" noChangeAspect="1" noChangeArrowheads="1" noTextEdit="1"/>
          </p:cNvSpPr>
          <p:nvPr>
            <p:ph type="sldImg"/>
          </p:nvPr>
        </p:nvSpPr>
        <p:spPr>
          <a:xfrm>
            <a:off x="381000" y="685800"/>
            <a:ext cx="6096000" cy="3429000"/>
          </a:xfrm>
          <a:ln/>
        </p:spPr>
      </p:sp>
      <p:sp>
        <p:nvSpPr>
          <p:cNvPr id="88068" name="Rectangle 3"/>
          <p:cNvSpPr>
            <a:spLocks noGrp="1" noChangeArrowheads="1"/>
          </p:cNvSpPr>
          <p:nvPr>
            <p:ph type="body" idx="1"/>
          </p:nvPr>
        </p:nvSpPr>
        <p:spPr>
          <a:noFill/>
          <a:ln/>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dirty="0">
              <a:ea typeface="MS PGothic" charset="0"/>
            </a:endParaRPr>
          </a:p>
        </p:txBody>
      </p:sp>
    </p:spTree>
    <p:extLst>
      <p:ext uri="{BB962C8B-B14F-4D97-AF65-F5344CB8AC3E}">
        <p14:creationId xmlns:p14="http://schemas.microsoft.com/office/powerpoint/2010/main" val="10752534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12879">
              <a:defRPr>
                <a:solidFill>
                  <a:schemeClr val="tx1"/>
                </a:solidFill>
                <a:latin typeface="Verdana" charset="0"/>
                <a:ea typeface="MS PGothic" charset="0"/>
                <a:cs typeface="MS PGothic" charset="0"/>
              </a:defRPr>
            </a:lvl1pPr>
            <a:lvl2pPr marL="729057" indent="-280406" defTabSz="912879">
              <a:defRPr>
                <a:solidFill>
                  <a:schemeClr val="tx1"/>
                </a:solidFill>
                <a:latin typeface="Verdana" charset="0"/>
                <a:ea typeface="MS PGothic" charset="0"/>
                <a:cs typeface="MS PGothic" charset="0"/>
              </a:defRPr>
            </a:lvl2pPr>
            <a:lvl3pPr marL="1121626" indent="-224325" defTabSz="912879">
              <a:defRPr>
                <a:solidFill>
                  <a:schemeClr val="tx1"/>
                </a:solidFill>
                <a:latin typeface="Verdana" charset="0"/>
                <a:ea typeface="MS PGothic" charset="0"/>
                <a:cs typeface="MS PGothic" charset="0"/>
              </a:defRPr>
            </a:lvl3pPr>
            <a:lvl4pPr marL="1570276" indent="-224325" defTabSz="912879">
              <a:defRPr>
                <a:solidFill>
                  <a:schemeClr val="tx1"/>
                </a:solidFill>
                <a:latin typeface="Verdana" charset="0"/>
                <a:ea typeface="MS PGothic" charset="0"/>
                <a:cs typeface="MS PGothic" charset="0"/>
              </a:defRPr>
            </a:lvl4pPr>
            <a:lvl5pPr marL="2018927" indent="-224325" defTabSz="912879">
              <a:defRPr>
                <a:solidFill>
                  <a:schemeClr val="tx1"/>
                </a:solidFill>
                <a:latin typeface="Verdana" charset="0"/>
                <a:ea typeface="MS PGothic" charset="0"/>
                <a:cs typeface="MS PGothic" charset="0"/>
              </a:defRPr>
            </a:lvl5pPr>
            <a:lvl6pPr marL="2467577" indent="-224325" defTabSz="912879" eaLnBrk="0" fontAlgn="base" hangingPunct="0">
              <a:spcBef>
                <a:spcPct val="0"/>
              </a:spcBef>
              <a:spcAft>
                <a:spcPct val="0"/>
              </a:spcAft>
              <a:defRPr>
                <a:solidFill>
                  <a:schemeClr val="tx1"/>
                </a:solidFill>
                <a:latin typeface="Verdana" charset="0"/>
                <a:ea typeface="MS PGothic" charset="0"/>
                <a:cs typeface="MS PGothic" charset="0"/>
              </a:defRPr>
            </a:lvl6pPr>
            <a:lvl7pPr marL="2916227" indent="-224325" defTabSz="912879" eaLnBrk="0" fontAlgn="base" hangingPunct="0">
              <a:spcBef>
                <a:spcPct val="0"/>
              </a:spcBef>
              <a:spcAft>
                <a:spcPct val="0"/>
              </a:spcAft>
              <a:defRPr>
                <a:solidFill>
                  <a:schemeClr val="tx1"/>
                </a:solidFill>
                <a:latin typeface="Verdana" charset="0"/>
                <a:ea typeface="MS PGothic" charset="0"/>
                <a:cs typeface="MS PGothic" charset="0"/>
              </a:defRPr>
            </a:lvl7pPr>
            <a:lvl8pPr marL="3364878" indent="-224325" defTabSz="912879" eaLnBrk="0" fontAlgn="base" hangingPunct="0">
              <a:spcBef>
                <a:spcPct val="0"/>
              </a:spcBef>
              <a:spcAft>
                <a:spcPct val="0"/>
              </a:spcAft>
              <a:defRPr>
                <a:solidFill>
                  <a:schemeClr val="tx1"/>
                </a:solidFill>
                <a:latin typeface="Verdana" charset="0"/>
                <a:ea typeface="MS PGothic" charset="0"/>
                <a:cs typeface="MS PGothic" charset="0"/>
              </a:defRPr>
            </a:lvl8pPr>
            <a:lvl9pPr marL="3813528" indent="-224325" defTabSz="912879" eaLnBrk="0" fontAlgn="base" hangingPunct="0">
              <a:spcBef>
                <a:spcPct val="0"/>
              </a:spcBef>
              <a:spcAft>
                <a:spcPct val="0"/>
              </a:spcAft>
              <a:defRPr>
                <a:solidFill>
                  <a:schemeClr val="tx1"/>
                </a:solidFill>
                <a:latin typeface="Verdana" charset="0"/>
                <a:ea typeface="MS PGothic" charset="0"/>
                <a:cs typeface="MS PGothic" charset="0"/>
              </a:defRPr>
            </a:lvl9pPr>
          </a:lstStyle>
          <a:p>
            <a:fld id="{B9A9E5C8-0B72-F14A-B131-A91D3273230C}" type="slidenum">
              <a:rPr lang="en-US">
                <a:latin typeface="Times New Roman" charset="0"/>
              </a:rPr>
              <a:pPr/>
              <a:t>4</a:t>
            </a:fld>
            <a:endParaRPr lang="en-US">
              <a:latin typeface="Times New Roman" charset="0"/>
            </a:endParaRPr>
          </a:p>
        </p:txBody>
      </p:sp>
      <p:sp>
        <p:nvSpPr>
          <p:cNvPr id="89091" name="Rectangle 2"/>
          <p:cNvSpPr>
            <a:spLocks noGrp="1" noRot="1" noChangeAspect="1" noChangeArrowheads="1" noTextEdit="1"/>
          </p:cNvSpPr>
          <p:nvPr>
            <p:ph type="sldImg"/>
          </p:nvPr>
        </p:nvSpPr>
        <p:spPr>
          <a:xfrm>
            <a:off x="381000" y="685800"/>
            <a:ext cx="6096000" cy="3429000"/>
          </a:xfrm>
          <a:ln/>
        </p:spPr>
      </p:sp>
      <p:sp>
        <p:nvSpPr>
          <p:cNvPr id="89092" name="Rectangle 3"/>
          <p:cNvSpPr>
            <a:spLocks noGrp="1" noChangeArrowheads="1"/>
          </p:cNvSpPr>
          <p:nvPr>
            <p:ph type="body" idx="1"/>
          </p:nvPr>
        </p:nvSpPr>
        <p:spPr>
          <a:noFill/>
          <a:ln/>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dirty="0">
                <a:ea typeface="MS PGothic" charset="0"/>
              </a:rPr>
              <a:t>Similar</a:t>
            </a:r>
            <a:r>
              <a:rPr lang="en-US" baseline="0" dirty="0">
                <a:ea typeface="MS PGothic" charset="0"/>
              </a:rPr>
              <a:t> to </a:t>
            </a:r>
            <a:r>
              <a:rPr lang="en-US" baseline="0" dirty="0" err="1">
                <a:ea typeface="MS PGothic" charset="0"/>
              </a:rPr>
              <a:t>test_and_set</a:t>
            </a:r>
            <a:endParaRPr lang="en-US" dirty="0">
              <a:ea typeface="MS PGothic" charset="0"/>
            </a:endParaRPr>
          </a:p>
        </p:txBody>
      </p:sp>
    </p:spTree>
    <p:extLst>
      <p:ext uri="{BB962C8B-B14F-4D97-AF65-F5344CB8AC3E}">
        <p14:creationId xmlns:p14="http://schemas.microsoft.com/office/powerpoint/2010/main" val="12608051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12879">
              <a:defRPr>
                <a:solidFill>
                  <a:schemeClr val="tx1"/>
                </a:solidFill>
                <a:latin typeface="Verdana" charset="0"/>
                <a:ea typeface="MS PGothic" charset="0"/>
                <a:cs typeface="MS PGothic" charset="0"/>
              </a:defRPr>
            </a:lvl1pPr>
            <a:lvl2pPr marL="729057" indent="-280406" defTabSz="912879">
              <a:defRPr>
                <a:solidFill>
                  <a:schemeClr val="tx1"/>
                </a:solidFill>
                <a:latin typeface="Verdana" charset="0"/>
                <a:ea typeface="MS PGothic" charset="0"/>
                <a:cs typeface="MS PGothic" charset="0"/>
              </a:defRPr>
            </a:lvl2pPr>
            <a:lvl3pPr marL="1121626" indent="-224325" defTabSz="912879">
              <a:defRPr>
                <a:solidFill>
                  <a:schemeClr val="tx1"/>
                </a:solidFill>
                <a:latin typeface="Verdana" charset="0"/>
                <a:ea typeface="MS PGothic" charset="0"/>
                <a:cs typeface="MS PGothic" charset="0"/>
              </a:defRPr>
            </a:lvl3pPr>
            <a:lvl4pPr marL="1570276" indent="-224325" defTabSz="912879">
              <a:defRPr>
                <a:solidFill>
                  <a:schemeClr val="tx1"/>
                </a:solidFill>
                <a:latin typeface="Verdana" charset="0"/>
                <a:ea typeface="MS PGothic" charset="0"/>
                <a:cs typeface="MS PGothic" charset="0"/>
              </a:defRPr>
            </a:lvl4pPr>
            <a:lvl5pPr marL="2018927" indent="-224325" defTabSz="912879">
              <a:defRPr>
                <a:solidFill>
                  <a:schemeClr val="tx1"/>
                </a:solidFill>
                <a:latin typeface="Verdana" charset="0"/>
                <a:ea typeface="MS PGothic" charset="0"/>
                <a:cs typeface="MS PGothic" charset="0"/>
              </a:defRPr>
            </a:lvl5pPr>
            <a:lvl6pPr marL="2467577" indent="-224325" defTabSz="912879" eaLnBrk="0" fontAlgn="base" hangingPunct="0">
              <a:spcBef>
                <a:spcPct val="0"/>
              </a:spcBef>
              <a:spcAft>
                <a:spcPct val="0"/>
              </a:spcAft>
              <a:defRPr>
                <a:solidFill>
                  <a:schemeClr val="tx1"/>
                </a:solidFill>
                <a:latin typeface="Verdana" charset="0"/>
                <a:ea typeface="MS PGothic" charset="0"/>
                <a:cs typeface="MS PGothic" charset="0"/>
              </a:defRPr>
            </a:lvl6pPr>
            <a:lvl7pPr marL="2916227" indent="-224325" defTabSz="912879" eaLnBrk="0" fontAlgn="base" hangingPunct="0">
              <a:spcBef>
                <a:spcPct val="0"/>
              </a:spcBef>
              <a:spcAft>
                <a:spcPct val="0"/>
              </a:spcAft>
              <a:defRPr>
                <a:solidFill>
                  <a:schemeClr val="tx1"/>
                </a:solidFill>
                <a:latin typeface="Verdana" charset="0"/>
                <a:ea typeface="MS PGothic" charset="0"/>
                <a:cs typeface="MS PGothic" charset="0"/>
              </a:defRPr>
            </a:lvl7pPr>
            <a:lvl8pPr marL="3364878" indent="-224325" defTabSz="912879" eaLnBrk="0" fontAlgn="base" hangingPunct="0">
              <a:spcBef>
                <a:spcPct val="0"/>
              </a:spcBef>
              <a:spcAft>
                <a:spcPct val="0"/>
              </a:spcAft>
              <a:defRPr>
                <a:solidFill>
                  <a:schemeClr val="tx1"/>
                </a:solidFill>
                <a:latin typeface="Verdana" charset="0"/>
                <a:ea typeface="MS PGothic" charset="0"/>
                <a:cs typeface="MS PGothic" charset="0"/>
              </a:defRPr>
            </a:lvl8pPr>
            <a:lvl9pPr marL="3813528" indent="-224325" defTabSz="912879" eaLnBrk="0" fontAlgn="base" hangingPunct="0">
              <a:spcBef>
                <a:spcPct val="0"/>
              </a:spcBef>
              <a:spcAft>
                <a:spcPct val="0"/>
              </a:spcAft>
              <a:defRPr>
                <a:solidFill>
                  <a:schemeClr val="tx1"/>
                </a:solidFill>
                <a:latin typeface="Verdana" charset="0"/>
                <a:ea typeface="MS PGothic" charset="0"/>
                <a:cs typeface="MS PGothic" charset="0"/>
              </a:defRPr>
            </a:lvl9pPr>
          </a:lstStyle>
          <a:p>
            <a:fld id="{EA9A1D88-A39D-4C45-9E3C-AFA64DD300D4}" type="slidenum">
              <a:rPr lang="en-US">
                <a:latin typeface="Times New Roman" charset="0"/>
              </a:rPr>
              <a:pPr/>
              <a:t>5</a:t>
            </a:fld>
            <a:endParaRPr lang="en-US">
              <a:latin typeface="Times New Roman" charset="0"/>
            </a:endParaRPr>
          </a:p>
        </p:txBody>
      </p:sp>
      <p:sp>
        <p:nvSpPr>
          <p:cNvPr id="90115" name="Rectangle 2"/>
          <p:cNvSpPr>
            <a:spLocks noGrp="1" noRot="1" noChangeAspect="1" noChangeArrowheads="1" noTextEdit="1"/>
          </p:cNvSpPr>
          <p:nvPr>
            <p:ph type="sldImg"/>
          </p:nvPr>
        </p:nvSpPr>
        <p:spPr>
          <a:xfrm>
            <a:off x="381000" y="685800"/>
            <a:ext cx="6096000" cy="3429000"/>
          </a:xfrm>
          <a:ln/>
        </p:spPr>
      </p:sp>
      <p:sp>
        <p:nvSpPr>
          <p:cNvPr id="90116" name="Rectangle 3"/>
          <p:cNvSpPr>
            <a:spLocks noGrp="1" noChangeArrowheads="1"/>
          </p:cNvSpPr>
          <p:nvPr>
            <p:ph type="body" idx="1"/>
          </p:nvPr>
        </p:nvSpPr>
        <p:spPr>
          <a:noFill/>
          <a:ln/>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dirty="0">
                <a:latin typeface="Arial" charset="0"/>
                <a:ea typeface="MS PGothic" charset="0"/>
              </a:rPr>
              <a:t>Answer: Bounded-waiting Problem</a:t>
            </a:r>
            <a:endParaRPr lang="en-US" dirty="0">
              <a:ea typeface="MS PGothic" charset="0"/>
            </a:endParaRPr>
          </a:p>
          <a:p>
            <a:endParaRPr lang="en-US" dirty="0" smtClean="0">
              <a:ea typeface="MS PGothic" charset="0"/>
            </a:endParaRPr>
          </a:p>
          <a:p>
            <a:r>
              <a:rPr lang="en-US" dirty="0" smtClean="0">
                <a:ea typeface="MS PGothic" charset="0"/>
              </a:rPr>
              <a:t>Recap:</a:t>
            </a:r>
          </a:p>
          <a:p>
            <a:endParaRPr lang="en-US" dirty="0" smtClean="0">
              <a:ea typeface="MS PGothic" charset="0"/>
            </a:endParaRPr>
          </a:p>
          <a:p>
            <a:pPr>
              <a:lnSpc>
                <a:spcPct val="90000"/>
              </a:lnSpc>
              <a:tabLst>
                <a:tab pos="739775" algn="l"/>
                <a:tab pos="1020763" algn="l"/>
                <a:tab pos="1257300" algn="l"/>
              </a:tabLst>
            </a:pPr>
            <a:r>
              <a:rPr lang="en-US" dirty="0" smtClean="0">
                <a:ea typeface="MS PGothic" charset="0"/>
              </a:rPr>
              <a:t>The </a:t>
            </a:r>
            <a:r>
              <a:rPr lang="en-US" dirty="0" err="1" smtClean="0">
                <a:latin typeface="Courier New"/>
                <a:ea typeface="MS PGothic" charset="0"/>
                <a:cs typeface="Courier New"/>
              </a:rPr>
              <a:t>test_and_set</a:t>
            </a:r>
            <a:r>
              <a:rPr lang="en-US" dirty="0" smtClean="0">
                <a:ea typeface="MS PGothic" charset="0"/>
              </a:rPr>
              <a:t>  Instruction</a:t>
            </a:r>
            <a:br>
              <a:rPr lang="en-US" dirty="0" smtClean="0">
                <a:ea typeface="MS PGothic" charset="0"/>
              </a:rPr>
            </a:br>
            <a:endParaRPr lang="en-US" dirty="0" smtClean="0">
              <a:ea typeface="MS PGothic" charset="0"/>
            </a:endParaRPr>
          </a:p>
          <a:p>
            <a:pPr>
              <a:lnSpc>
                <a:spcPct val="90000"/>
              </a:lnSpc>
              <a:tabLst>
                <a:tab pos="739775" algn="l"/>
                <a:tab pos="1020763" algn="l"/>
                <a:tab pos="1257300" algn="l"/>
              </a:tabLst>
            </a:pPr>
            <a:r>
              <a:rPr lang="en-US" dirty="0" smtClean="0">
                <a:ea typeface="MS PGothic" charset="0"/>
              </a:rPr>
              <a:t>The </a:t>
            </a:r>
            <a:r>
              <a:rPr lang="en-US" dirty="0" err="1" smtClean="0">
                <a:latin typeface="Courier New"/>
                <a:ea typeface="MS PGothic" charset="0"/>
                <a:cs typeface="Courier New"/>
              </a:rPr>
              <a:t>compare_and_swap</a:t>
            </a:r>
            <a:r>
              <a:rPr lang="en-US" dirty="0" smtClean="0">
                <a:ea typeface="MS PGothic" charset="0"/>
              </a:rPr>
              <a:t> Instruction</a:t>
            </a:r>
          </a:p>
          <a:p>
            <a:pPr>
              <a:lnSpc>
                <a:spcPct val="90000"/>
              </a:lnSpc>
              <a:tabLst>
                <a:tab pos="739775" algn="l"/>
                <a:tab pos="1020763" algn="l"/>
                <a:tab pos="1257300" algn="l"/>
              </a:tabLst>
            </a:pPr>
            <a:endParaRPr lang="en-US" dirty="0" smtClean="0">
              <a:ea typeface="MS PGothic" charset="0"/>
            </a:endParaRPr>
          </a:p>
          <a:p>
            <a:pPr>
              <a:lnSpc>
                <a:spcPct val="90000"/>
              </a:lnSpc>
              <a:tabLst>
                <a:tab pos="739775" algn="l"/>
                <a:tab pos="1020763" algn="l"/>
                <a:tab pos="1257300" algn="l"/>
              </a:tabLst>
            </a:pPr>
            <a:r>
              <a:rPr lang="en-US" dirty="0" smtClean="0">
                <a:ea typeface="MS PGothic" charset="0"/>
              </a:rPr>
              <a:t>Bounded-waiting Mutual Exclusion</a:t>
            </a:r>
          </a:p>
          <a:p>
            <a:endParaRPr lang="en-US" dirty="0">
              <a:ea typeface="MS PGothic" charset="0"/>
            </a:endParaRPr>
          </a:p>
        </p:txBody>
      </p:sp>
    </p:spTree>
    <p:extLst>
      <p:ext uri="{BB962C8B-B14F-4D97-AF65-F5344CB8AC3E}">
        <p14:creationId xmlns:p14="http://schemas.microsoft.com/office/powerpoint/2010/main" val="1167974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Rectangle 2"/>
          <p:cNvSpPr>
            <a:spLocks noGrp="1"/>
          </p:cNvSpPr>
          <p:nvPr>
            <p:ph type="body" idx="1"/>
          </p:nvPr>
        </p:nvSpPr>
        <p:spPr bwMode="auto">
          <a:xfrm>
            <a:off x="914400" y="4343400"/>
            <a:ext cx="5029200" cy="4114800"/>
          </a:xfrm>
          <a:noFill/>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90438" tIns="44425" rIns="90438" bIns="44425" numCol="1" anchor="t" anchorCtr="0" compatLnSpc="1">
            <a:prstTxWarp prst="textNoShape">
              <a:avLst/>
            </a:prstTxWarp>
          </a:bodyPr>
          <a:lstStyle/>
          <a:p>
            <a:pPr eaLnBrk="1" hangingPunct="1"/>
            <a:endParaRPr lang="en-US" altLang="zh-CN" baseline="0" dirty="0">
              <a:latin typeface="Calibri" charset="0"/>
              <a:ea typeface="SimSun" charset="0"/>
              <a:cs typeface="SimSun" charset="0"/>
            </a:endParaRPr>
          </a:p>
          <a:p>
            <a:pPr eaLnBrk="1" hangingPunct="1"/>
            <a:endParaRPr lang="en-US" altLang="zh-CN" baseline="0" dirty="0">
              <a:latin typeface="Calibri" charset="0"/>
              <a:ea typeface="SimSun" charset="0"/>
              <a:cs typeface="SimSun" charset="0"/>
            </a:endParaRPr>
          </a:p>
        </p:txBody>
      </p:sp>
      <p:sp>
        <p:nvSpPr>
          <p:cNvPr id="7170" name="Rectangle 3"/>
          <p:cNvSpPr>
            <a:spLocks noGrp="1" noRot="1" noChangeAspect="1" noTextEdit="1"/>
          </p:cNvSpPr>
          <p:nvPr>
            <p:ph type="sldImg"/>
          </p:nvPr>
        </p:nvSpPr>
        <p:spPr bwMode="auto">
          <a:xfrm>
            <a:off x="382588" y="685800"/>
            <a:ext cx="6096000" cy="3429000"/>
          </a:xfrm>
          <a:noFill/>
          <a:ln cap="flat">
            <a:solidFill>
              <a:schemeClr val="tx1"/>
            </a:solidFill>
            <a:miter lim="800000"/>
            <a:headEnd/>
            <a:tailEnd/>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Lst>
        </p:spPr>
      </p:sp>
    </p:spTree>
    <p:extLst>
      <p:ext uri="{BB962C8B-B14F-4D97-AF65-F5344CB8AC3E}">
        <p14:creationId xmlns:p14="http://schemas.microsoft.com/office/powerpoint/2010/main" val="4851209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Rot="1" noChangeAspect="1" noChangeArrowheads="1" noTextEdit="1"/>
          </p:cNvSpPr>
          <p:nvPr>
            <p:ph type="sldImg"/>
          </p:nvPr>
        </p:nvSpPr>
        <p:spPr>
          <a:xfrm>
            <a:off x="381000" y="685800"/>
            <a:ext cx="6096000" cy="3429000"/>
          </a:xfrm>
          <a:ln/>
        </p:spPr>
      </p:sp>
      <p:sp>
        <p:nvSpPr>
          <p:cNvPr id="91139" name="Rectangle 3"/>
          <p:cNvSpPr>
            <a:spLocks noGrp="1" noChangeArrowheads="1"/>
          </p:cNvSpPr>
          <p:nvPr>
            <p:ph type="body" idx="1"/>
          </p:nvPr>
        </p:nvSpPr>
        <p:spPr>
          <a:noFill/>
          <a:ln/>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dirty="0">
                <a:ea typeface="MS PGothic" charset="0"/>
              </a:rPr>
              <a:t>Unlocked but what? It’s not your turn yet.</a:t>
            </a:r>
          </a:p>
        </p:txBody>
      </p:sp>
    </p:spTree>
    <p:extLst>
      <p:ext uri="{BB962C8B-B14F-4D97-AF65-F5344CB8AC3E}">
        <p14:creationId xmlns:p14="http://schemas.microsoft.com/office/powerpoint/2010/main" val="8169708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Rot="1" noChangeAspect="1" noChangeArrowheads="1" noTextEdit="1"/>
          </p:cNvSpPr>
          <p:nvPr>
            <p:ph type="sldImg"/>
          </p:nvPr>
        </p:nvSpPr>
        <p:spPr>
          <a:xfrm>
            <a:off x="381000" y="685800"/>
            <a:ext cx="6096000" cy="3429000"/>
          </a:xfrm>
          <a:ln/>
        </p:spPr>
      </p:sp>
      <p:sp>
        <p:nvSpPr>
          <p:cNvPr id="91139" name="Rectangle 3"/>
          <p:cNvSpPr>
            <a:spLocks noGrp="1" noChangeArrowheads="1"/>
          </p:cNvSpPr>
          <p:nvPr>
            <p:ph type="body" idx="1"/>
          </p:nvPr>
        </p:nvSpPr>
        <p:spPr>
          <a:noFill/>
          <a:ln/>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dirty="0">
                <a:ea typeface="MS PGothic" charset="0"/>
              </a:rPr>
              <a:t>Unlocked but what? It’s not your turn yet.</a:t>
            </a:r>
          </a:p>
        </p:txBody>
      </p:sp>
    </p:spTree>
    <p:extLst>
      <p:ext uri="{BB962C8B-B14F-4D97-AF65-F5344CB8AC3E}">
        <p14:creationId xmlns:p14="http://schemas.microsoft.com/office/powerpoint/2010/main" val="12491416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Rot="1" noChangeAspect="1" noChangeArrowheads="1" noTextEdit="1"/>
          </p:cNvSpPr>
          <p:nvPr>
            <p:ph type="sldImg"/>
          </p:nvPr>
        </p:nvSpPr>
        <p:spPr>
          <a:xfrm>
            <a:off x="381000" y="685800"/>
            <a:ext cx="6096000" cy="3429000"/>
          </a:xfrm>
          <a:ln/>
        </p:spPr>
      </p:sp>
      <p:sp>
        <p:nvSpPr>
          <p:cNvPr id="91139" name="Rectangle 3"/>
          <p:cNvSpPr>
            <a:spLocks noGrp="1" noChangeArrowheads="1"/>
          </p:cNvSpPr>
          <p:nvPr>
            <p:ph type="body" idx="1"/>
          </p:nvPr>
        </p:nvSpPr>
        <p:spPr>
          <a:noFill/>
          <a:ln/>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dirty="0">
              <a:ea typeface="MS PGothic" charset="0"/>
            </a:endParaRPr>
          </a:p>
        </p:txBody>
      </p:sp>
    </p:spTree>
    <p:extLst>
      <p:ext uri="{BB962C8B-B14F-4D97-AF65-F5344CB8AC3E}">
        <p14:creationId xmlns:p14="http://schemas.microsoft.com/office/powerpoint/2010/main" val="18033810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dirty="0"/>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5" name="Footer Placeholder 4"/>
          <p:cNvSpPr>
            <a:spLocks noGrp="1"/>
          </p:cNvSpPr>
          <p:nvPr>
            <p:ph type="ftr" sz="quarter" idx="11"/>
          </p:nvPr>
        </p:nvSpPr>
        <p:spPr/>
        <p:txBody>
          <a:bodyPr/>
          <a:lstStyle/>
          <a:p>
            <a:endParaRPr lang="en-US"/>
          </a:p>
        </p:txBody>
      </p:sp>
      <p:sp>
        <p:nvSpPr>
          <p:cNvPr id="7" name="Slide Number Placeholder 5"/>
          <p:cNvSpPr>
            <a:spLocks noGrp="1"/>
          </p:cNvSpPr>
          <p:nvPr>
            <p:ph type="sldNum" sz="quarter" idx="4"/>
          </p:nvPr>
        </p:nvSpPr>
        <p:spPr>
          <a:xfrm>
            <a:off x="508000" y="635000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353CCE1-ED68-4673-B2B8-9A8ACC32B759}" type="slidenum">
              <a:rPr lang="en-US" smtClean="0"/>
              <a:pPr/>
              <a:t>‹#›</a:t>
            </a:fld>
            <a:endParaRPr lang="en-US" dirty="0"/>
          </a:p>
        </p:txBody>
      </p:sp>
    </p:spTree>
    <p:extLst>
      <p:ext uri="{BB962C8B-B14F-4D97-AF65-F5344CB8AC3E}">
        <p14:creationId xmlns:p14="http://schemas.microsoft.com/office/powerpoint/2010/main" val="31708692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53CCE1-ED68-4673-B2B8-9A8ACC32B759}" type="slidenum">
              <a:rPr lang="en-US" smtClean="0"/>
              <a:pPr/>
              <a:t>‹#›</a:t>
            </a:fld>
            <a:endParaRPr lang="en-US"/>
          </a:p>
        </p:txBody>
      </p:sp>
    </p:spTree>
    <p:extLst>
      <p:ext uri="{BB962C8B-B14F-4D97-AF65-F5344CB8AC3E}">
        <p14:creationId xmlns:p14="http://schemas.microsoft.com/office/powerpoint/2010/main" val="21697464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53CCE1-ED68-4673-B2B8-9A8ACC32B759}" type="slidenum">
              <a:rPr lang="en-US" smtClean="0"/>
              <a:pPr/>
              <a:t>‹#›</a:t>
            </a:fld>
            <a:endParaRPr lang="en-US"/>
          </a:p>
        </p:txBody>
      </p:sp>
    </p:spTree>
    <p:extLst>
      <p:ext uri="{BB962C8B-B14F-4D97-AF65-F5344CB8AC3E}">
        <p14:creationId xmlns:p14="http://schemas.microsoft.com/office/powerpoint/2010/main" val="28105014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4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6437376" y="2286001"/>
            <a:ext cx="4876800" cy="18288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a:xfrm>
            <a:off x="8920480" y="6492876"/>
            <a:ext cx="2844800" cy="365125"/>
          </a:xfrm>
          <a:prstGeom prst="rect">
            <a:avLst/>
          </a:prstGeom>
        </p:spPr>
        <p:txBody>
          <a:bodyPr/>
          <a:lstStyle/>
          <a:p>
            <a:pPr>
              <a:defRPr/>
            </a:pPr>
            <a:endParaRPr lang="en-US" dirty="0"/>
          </a:p>
        </p:txBody>
      </p:sp>
      <p:sp>
        <p:nvSpPr>
          <p:cNvPr id="6" name="Footer Placeholder 5"/>
          <p:cNvSpPr>
            <a:spLocks noGrp="1"/>
          </p:cNvSpPr>
          <p:nvPr>
            <p:ph type="ftr" sz="quarter" idx="11"/>
          </p:nvPr>
        </p:nvSpPr>
        <p:spPr/>
        <p:txBody>
          <a:bodyPr/>
          <a:lstStyle/>
          <a:p>
            <a:pPr>
              <a:defRPr/>
            </a:pPr>
            <a:endParaRPr lang="en-US" dirty="0"/>
          </a:p>
        </p:txBody>
      </p:sp>
      <p:sp>
        <p:nvSpPr>
          <p:cNvPr id="7" name="Slide Number Placeholder 6"/>
          <p:cNvSpPr>
            <a:spLocks noGrp="1"/>
          </p:cNvSpPr>
          <p:nvPr>
            <p:ph type="sldNum" sz="quarter" idx="12"/>
          </p:nvPr>
        </p:nvSpPr>
        <p:spPr/>
        <p:txBody>
          <a:bodyPr/>
          <a:lstStyle/>
          <a:p>
            <a:pPr>
              <a:defRPr/>
            </a:pPr>
            <a:fld id="{FDF6211F-5278-4B8E-96CF-461F9E543AC9}" type="slidenum">
              <a:rPr lang="en-US" smtClean="0"/>
              <a:pPr>
                <a:defRPr/>
              </a:pPr>
              <a:t>‹#›</a:t>
            </a:fld>
            <a:endParaRPr lang="en-US" dirty="0"/>
          </a:p>
        </p:txBody>
      </p:sp>
      <p:sp>
        <p:nvSpPr>
          <p:cNvPr id="9" name="Content Placeholder 2"/>
          <p:cNvSpPr>
            <a:spLocks noGrp="1"/>
          </p:cNvSpPr>
          <p:nvPr>
            <p:ph sz="half" idx="13"/>
          </p:nvPr>
        </p:nvSpPr>
        <p:spPr>
          <a:xfrm>
            <a:off x="6437376" y="4302966"/>
            <a:ext cx="4876800" cy="18288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10" name="Content Placeholder 2"/>
          <p:cNvSpPr>
            <a:spLocks noGrp="1"/>
          </p:cNvSpPr>
          <p:nvPr>
            <p:ph sz="half" idx="14"/>
          </p:nvPr>
        </p:nvSpPr>
        <p:spPr>
          <a:xfrm>
            <a:off x="878541" y="2286001"/>
            <a:ext cx="4876800" cy="18288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11" name="Content Placeholder 2"/>
          <p:cNvSpPr>
            <a:spLocks noGrp="1"/>
          </p:cNvSpPr>
          <p:nvPr>
            <p:ph sz="half" idx="15"/>
          </p:nvPr>
        </p:nvSpPr>
        <p:spPr>
          <a:xfrm>
            <a:off x="878541" y="4302966"/>
            <a:ext cx="4876800" cy="18288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Tree>
    <p:extLst>
      <p:ext uri="{BB962C8B-B14F-4D97-AF65-F5344CB8AC3E}">
        <p14:creationId xmlns:p14="http://schemas.microsoft.com/office/powerpoint/2010/main" val="2206615529"/>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endParaRPr lang="en-US"/>
          </a:p>
        </p:txBody>
      </p:sp>
      <p:sp>
        <p:nvSpPr>
          <p:cNvPr id="7" name="Slide Number Placeholder 5"/>
          <p:cNvSpPr>
            <a:spLocks noGrp="1"/>
          </p:cNvSpPr>
          <p:nvPr>
            <p:ph type="sldNum" sz="quarter" idx="4"/>
          </p:nvPr>
        </p:nvSpPr>
        <p:spPr>
          <a:xfrm>
            <a:off x="508000" y="635000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353CCE1-ED68-4673-B2B8-9A8ACC32B759}" type="slidenum">
              <a:rPr lang="en-US" smtClean="0"/>
              <a:pPr/>
              <a:t>‹#›</a:t>
            </a:fld>
            <a:endParaRPr lang="en-US" dirty="0"/>
          </a:p>
        </p:txBody>
      </p:sp>
    </p:spTree>
    <p:extLst>
      <p:ext uri="{BB962C8B-B14F-4D97-AF65-F5344CB8AC3E}">
        <p14:creationId xmlns:p14="http://schemas.microsoft.com/office/powerpoint/2010/main" val="31130058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dirty="0"/>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53CCE1-ED68-4673-B2B8-9A8ACC32B759}" type="slidenum">
              <a:rPr lang="en-US" smtClean="0"/>
              <a:pPr/>
              <a:t>‹#›</a:t>
            </a:fld>
            <a:endParaRPr lang="en-US"/>
          </a:p>
        </p:txBody>
      </p:sp>
    </p:spTree>
    <p:extLst>
      <p:ext uri="{BB962C8B-B14F-4D97-AF65-F5344CB8AC3E}">
        <p14:creationId xmlns:p14="http://schemas.microsoft.com/office/powerpoint/2010/main" val="38844984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53CCE1-ED68-4673-B2B8-9A8ACC32B759}" type="slidenum">
              <a:rPr lang="en-US" smtClean="0"/>
              <a:pPr/>
              <a:t>‹#›</a:t>
            </a:fld>
            <a:endParaRPr lang="en-US"/>
          </a:p>
        </p:txBody>
      </p:sp>
    </p:spTree>
    <p:extLst>
      <p:ext uri="{BB962C8B-B14F-4D97-AF65-F5344CB8AC3E}">
        <p14:creationId xmlns:p14="http://schemas.microsoft.com/office/powerpoint/2010/main" val="24251354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353CCE1-ED68-4673-B2B8-9A8ACC32B759}" type="slidenum">
              <a:rPr lang="en-US" smtClean="0"/>
              <a:pPr/>
              <a:t>‹#›</a:t>
            </a:fld>
            <a:endParaRPr lang="en-US"/>
          </a:p>
        </p:txBody>
      </p:sp>
    </p:spTree>
    <p:extLst>
      <p:ext uri="{BB962C8B-B14F-4D97-AF65-F5344CB8AC3E}">
        <p14:creationId xmlns:p14="http://schemas.microsoft.com/office/powerpoint/2010/main" val="33177041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a:xfrm>
            <a:off x="609600" y="6356351"/>
            <a:ext cx="2844800" cy="365125"/>
          </a:xfrm>
          <a:prstGeom prst="rect">
            <a:avLst/>
          </a:prstGeom>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353CCE1-ED68-4673-B2B8-9A8ACC32B759}" type="slidenum">
              <a:rPr lang="en-US" smtClean="0"/>
              <a:pPr/>
              <a:t>‹#›</a:t>
            </a:fld>
            <a:endParaRPr lang="en-US"/>
          </a:p>
        </p:txBody>
      </p:sp>
    </p:spTree>
    <p:extLst>
      <p:ext uri="{BB962C8B-B14F-4D97-AF65-F5344CB8AC3E}">
        <p14:creationId xmlns:p14="http://schemas.microsoft.com/office/powerpoint/2010/main" val="31383556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353CCE1-ED68-4673-B2B8-9A8ACC32B759}" type="slidenum">
              <a:rPr lang="en-US" smtClean="0"/>
              <a:pPr/>
              <a:t>‹#›</a:t>
            </a:fld>
            <a:endParaRPr lang="en-US"/>
          </a:p>
        </p:txBody>
      </p:sp>
    </p:spTree>
    <p:extLst>
      <p:ext uri="{BB962C8B-B14F-4D97-AF65-F5344CB8AC3E}">
        <p14:creationId xmlns:p14="http://schemas.microsoft.com/office/powerpoint/2010/main" val="18570036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09600" y="6356351"/>
            <a:ext cx="2844800" cy="365125"/>
          </a:xfrm>
          <a:prstGeom prst="rect">
            <a:avLst/>
          </a:prstGeom>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53CCE1-ED68-4673-B2B8-9A8ACC32B759}" type="slidenum">
              <a:rPr lang="en-US" smtClean="0"/>
              <a:pPr/>
              <a:t>‹#›</a:t>
            </a:fld>
            <a:endParaRPr lang="en-US"/>
          </a:p>
        </p:txBody>
      </p:sp>
    </p:spTree>
    <p:extLst>
      <p:ext uri="{BB962C8B-B14F-4D97-AF65-F5344CB8AC3E}">
        <p14:creationId xmlns:p14="http://schemas.microsoft.com/office/powerpoint/2010/main" val="13900680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53CCE1-ED68-4673-B2B8-9A8ACC32B759}" type="slidenum">
              <a:rPr lang="en-US" smtClean="0"/>
              <a:pPr/>
              <a:t>‹#›</a:t>
            </a:fld>
            <a:endParaRPr lang="en-US"/>
          </a:p>
        </p:txBody>
      </p:sp>
    </p:spTree>
    <p:extLst>
      <p:ext uri="{BB962C8B-B14F-4D97-AF65-F5344CB8AC3E}">
        <p14:creationId xmlns:p14="http://schemas.microsoft.com/office/powerpoint/2010/main" val="1372170413"/>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4"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508000" y="635000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353CCE1-ED68-4673-B2B8-9A8ACC32B759}" type="slidenum">
              <a:rPr lang="en-US" smtClean="0"/>
              <a:pPr/>
              <a:t>‹#›</a:t>
            </a:fld>
            <a:endParaRPr lang="en-US" dirty="0"/>
          </a:p>
        </p:txBody>
      </p:sp>
      <p:pic>
        <p:nvPicPr>
          <p:cNvPr id="7" name="Picture 2" descr="SGCOE V 158 289"/>
          <p:cNvPicPr>
            <a:picLocks noChangeAspect="1" noChangeArrowheads="1"/>
          </p:cNvPicPr>
          <p:nvPr userDrawn="1"/>
        </p:nvPicPr>
        <p:blipFill>
          <a:blip r:embed="rId14" cstate="email">
            <a:extLst>
              <a:ext uri="{28A0092B-C50C-407E-A947-70E740481C1C}">
                <a14:useLocalDpi xmlns:a14="http://schemas.microsoft.com/office/drawing/2010/main" val="0"/>
              </a:ext>
            </a:extLst>
          </a:blip>
          <a:srcRect/>
          <a:stretch>
            <a:fillRect/>
          </a:stretch>
        </p:blipFill>
        <p:spPr bwMode="auto">
          <a:xfrm>
            <a:off x="10363200" y="5791201"/>
            <a:ext cx="1524000" cy="9239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850317544"/>
      </p:ext>
    </p:extLst>
  </p:cSld>
  <p:clrMap bg1="lt1" tx1="dk1" bg2="lt2" tx2="dk2" accent1="accent1" accent2="accent2" accent3="accent3" accent4="accent4" accent5="accent5" accent6="accent6" hlink="hlink" folHlink="folHlink"/>
  <p:sldLayoutIdLst>
    <p:sldLayoutId id="2147483889" r:id="rId1"/>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 id="2147483900" r:id="rId12"/>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3.tif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4.png"/></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4.png"/><Relationship Id="rId1" Type="http://schemas.openxmlformats.org/officeDocument/2006/relationships/slideLayout" Target="../slideLayouts/slideLayout12.xml"/><Relationship Id="rId2" Type="http://schemas.openxmlformats.org/officeDocument/2006/relationships/notesSlide" Target="../notesSlides/notesSlide14.xml"/></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tif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tif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Rectangle 2"/>
          <p:cNvSpPr>
            <a:spLocks noGrp="1"/>
          </p:cNvSpPr>
          <p:nvPr>
            <p:ph type="ctrTitle"/>
          </p:nvPr>
        </p:nvSpPr>
        <p:spPr>
          <a:xfrm>
            <a:off x="1828800" y="457200"/>
            <a:ext cx="8686800" cy="3048000"/>
          </a:xfrm>
        </p:spPr>
        <p:txBody>
          <a:bodyPr>
            <a:normAutofit fontScale="90000"/>
          </a:bodyPr>
          <a:lstStyle/>
          <a:p>
            <a:r>
              <a:rPr lang="en-US" altLang="zh-CN" sz="4900" dirty="0">
                <a:latin typeface="Calibri" charset="0"/>
                <a:ea typeface="SimSun" charset="0"/>
                <a:cs typeface="SimSun" charset="0"/>
              </a:rPr>
              <a:t>COMP 3500 </a:t>
            </a:r>
            <a:br>
              <a:rPr lang="en-US" altLang="zh-CN" sz="4900" dirty="0">
                <a:latin typeface="Calibri" charset="0"/>
                <a:ea typeface="SimSun" charset="0"/>
                <a:cs typeface="SimSun" charset="0"/>
              </a:rPr>
            </a:br>
            <a:r>
              <a:rPr lang="en-US" altLang="zh-CN" sz="4900" dirty="0">
                <a:latin typeface="Calibri" charset="0"/>
                <a:ea typeface="SimSun" charset="0"/>
                <a:cs typeface="SimSun" charset="0"/>
              </a:rPr>
              <a:t>Introduction to Operating Systems</a:t>
            </a:r>
            <a:r>
              <a:rPr lang="en-US" altLang="zh-CN" sz="3600" dirty="0">
                <a:latin typeface="Calibri" charset="0"/>
                <a:ea typeface="SimSun" charset="0"/>
                <a:cs typeface="SimSun" charset="0"/>
              </a:rPr>
              <a:t/>
            </a:r>
            <a:br>
              <a:rPr lang="en-US" altLang="zh-CN" sz="3600" dirty="0">
                <a:latin typeface="Calibri" charset="0"/>
                <a:ea typeface="SimSun" charset="0"/>
                <a:cs typeface="SimSun" charset="0"/>
              </a:rPr>
            </a:br>
            <a:r>
              <a:rPr lang="en-US" altLang="zh-CN" sz="3600" dirty="0">
                <a:latin typeface="Calibri" charset="0"/>
                <a:ea typeface="SimSun" charset="0"/>
                <a:cs typeface="SimSun" charset="0"/>
              </a:rPr>
              <a:t/>
            </a:r>
            <a:br>
              <a:rPr lang="en-US" altLang="zh-CN" sz="3600" dirty="0">
                <a:latin typeface="Calibri" charset="0"/>
                <a:ea typeface="SimSun" charset="0"/>
                <a:cs typeface="SimSun" charset="0"/>
              </a:rPr>
            </a:br>
            <a:r>
              <a:rPr lang="en-US" sz="3600" dirty="0" smtClean="0">
                <a:ea typeface="MS PGothic" charset="0"/>
              </a:rPr>
              <a:t> </a:t>
            </a:r>
            <a:r>
              <a:rPr lang="en-US" sz="3600" dirty="0" err="1" smtClean="0">
                <a:latin typeface="Courier New"/>
                <a:ea typeface="MS PGothic" charset="0"/>
                <a:cs typeface="Courier New"/>
              </a:rPr>
              <a:t>test_and_set</a:t>
            </a:r>
            <a:r>
              <a:rPr lang="en-US" sz="3600" dirty="0" smtClean="0">
                <a:latin typeface="Courier New"/>
                <a:ea typeface="MS PGothic" charset="0"/>
                <a:cs typeface="Courier New"/>
              </a:rPr>
              <a:t>() </a:t>
            </a:r>
            <a:br>
              <a:rPr lang="en-US" sz="3600" dirty="0" smtClean="0">
                <a:latin typeface="Courier New"/>
                <a:ea typeface="MS PGothic" charset="0"/>
                <a:cs typeface="Courier New"/>
              </a:rPr>
            </a:br>
            <a:r>
              <a:rPr lang="en-US" sz="3600" dirty="0" err="1" smtClean="0">
                <a:latin typeface="Courier New"/>
                <a:ea typeface="MS PGothic" charset="0"/>
                <a:cs typeface="Courier New"/>
              </a:rPr>
              <a:t>compare_and_swap</a:t>
            </a:r>
            <a:r>
              <a:rPr lang="en-US" sz="3600" dirty="0" smtClean="0">
                <a:latin typeface="Courier New"/>
                <a:ea typeface="MS PGothic" charset="0"/>
                <a:cs typeface="Courier New"/>
              </a:rPr>
              <a:t>()</a:t>
            </a:r>
            <a:endParaRPr lang="en-US" altLang="zh-CN" sz="4000" dirty="0">
              <a:latin typeface="Calibri" charset="0"/>
              <a:ea typeface="SimSun" charset="0"/>
              <a:cs typeface="SimSun" charset="0"/>
            </a:endParaRPr>
          </a:p>
        </p:txBody>
      </p:sp>
      <p:sp>
        <p:nvSpPr>
          <p:cNvPr id="6146" name="Text Box 3"/>
          <p:cNvSpPr txBox="1">
            <a:spLocks noChangeArrowheads="1"/>
          </p:cNvSpPr>
          <p:nvPr/>
        </p:nvSpPr>
        <p:spPr bwMode="auto">
          <a:xfrm>
            <a:off x="3581400" y="3810001"/>
            <a:ext cx="4953000" cy="18774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857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spcBef>
                <a:spcPct val="50000"/>
              </a:spcBef>
            </a:pPr>
            <a:r>
              <a:rPr lang="en-US" altLang="zh-CN" sz="3200" b="1" dirty="0">
                <a:latin typeface="Calibri" charset="0"/>
                <a:ea typeface="SimSun" charset="0"/>
                <a:cs typeface="SimSun" charset="0"/>
              </a:rPr>
              <a:t>Dr. Xiao Qin</a:t>
            </a:r>
          </a:p>
          <a:p>
            <a:pPr algn="ctr">
              <a:spcBef>
                <a:spcPct val="50000"/>
              </a:spcBef>
            </a:pPr>
            <a:r>
              <a:rPr kumimoji="1" lang="en-US" i="1" dirty="0">
                <a:latin typeface="Calibri" charset="0"/>
              </a:rPr>
              <a:t>Auburn University</a:t>
            </a:r>
            <a:br>
              <a:rPr kumimoji="1" lang="en-US" i="1" dirty="0">
                <a:latin typeface="Calibri" charset="0"/>
              </a:rPr>
            </a:br>
            <a:r>
              <a:rPr kumimoji="1" lang="en-US" i="1" dirty="0">
                <a:latin typeface="Calibri" charset="0"/>
              </a:rPr>
              <a:t>http://www.eng.auburn.edu/~xqin</a:t>
            </a:r>
          </a:p>
          <a:p>
            <a:pPr algn="ctr">
              <a:lnSpc>
                <a:spcPct val="50000"/>
              </a:lnSpc>
              <a:spcBef>
                <a:spcPct val="50000"/>
              </a:spcBef>
            </a:pPr>
            <a:r>
              <a:rPr kumimoji="1" lang="en-US" i="1" dirty="0">
                <a:latin typeface="Calibri" charset="0"/>
              </a:rPr>
              <a:t>xqin@auburn.edu</a:t>
            </a:r>
            <a:endParaRPr kumimoji="1" lang="en-US" altLang="zh-CN" i="1" dirty="0">
              <a:latin typeface="Calibri" charset="0"/>
              <a:ea typeface="SimSun" charset="0"/>
              <a:cs typeface="SimSun" charset="0"/>
            </a:endParaRPr>
          </a:p>
        </p:txBody>
      </p:sp>
      <p:sp>
        <p:nvSpPr>
          <p:cNvPr id="3" name="Slide Number Placeholder 2"/>
          <p:cNvSpPr>
            <a:spLocks noGrp="1"/>
          </p:cNvSpPr>
          <p:nvPr>
            <p:ph type="sldNum" sz="quarter" idx="4"/>
          </p:nvPr>
        </p:nvSpPr>
        <p:spPr>
          <a:xfrm>
            <a:off x="1905000" y="6350001"/>
            <a:ext cx="2133600" cy="365125"/>
          </a:xfrm>
        </p:spPr>
        <p:txBody>
          <a:bodyPr/>
          <a:lstStyle/>
          <a:p>
            <a:fld id="{8353CCE1-ED68-4673-B2B8-9A8ACC32B759}" type="slidenum">
              <a:rPr lang="en-US" smtClean="0"/>
              <a:pPr/>
              <a:t>1</a:t>
            </a:fld>
            <a:endParaRPr lang="en-US"/>
          </a:p>
        </p:txBody>
      </p:sp>
    </p:spTree>
    <p:extLst>
      <p:ext uri="{BB962C8B-B14F-4D97-AF65-F5344CB8AC3E}">
        <p14:creationId xmlns:p14="http://schemas.microsoft.com/office/powerpoint/2010/main" val="74522168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a:xfrm>
            <a:off x="508000" y="152402"/>
            <a:ext cx="11455400" cy="609599"/>
          </a:xfrm>
        </p:spPr>
        <p:txBody>
          <a:bodyPr>
            <a:noAutofit/>
          </a:bodyPr>
          <a:lstStyle/>
          <a:p>
            <a:r>
              <a:rPr lang="en-US" sz="4000" dirty="0">
                <a:solidFill>
                  <a:srgbClr val="FF0000"/>
                </a:solidFill>
                <a:latin typeface="+mn-lt"/>
                <a:ea typeface="MS PGothic" charset="0"/>
              </a:rPr>
              <a:t>Exercise 1: </a:t>
            </a:r>
            <a:r>
              <a:rPr lang="en-US" sz="4000" dirty="0">
                <a:latin typeface="+mn-lt"/>
                <a:ea typeface="MS PGothic" charset="0"/>
              </a:rPr>
              <a:t>Bounded-waiting Mutual Exclusion</a:t>
            </a:r>
          </a:p>
        </p:txBody>
      </p:sp>
      <p:sp>
        <p:nvSpPr>
          <p:cNvPr id="24579" name="Content Placeholder 2"/>
          <p:cNvSpPr>
            <a:spLocks noGrp="1"/>
          </p:cNvSpPr>
          <p:nvPr>
            <p:ph idx="1"/>
          </p:nvPr>
        </p:nvSpPr>
        <p:spPr>
          <a:xfrm>
            <a:off x="2819400" y="838200"/>
            <a:ext cx="6553200" cy="5638800"/>
          </a:xfrm>
        </p:spPr>
        <p:txBody>
          <a:bodyPr>
            <a:noAutofit/>
          </a:bodyPr>
          <a:lstStyle/>
          <a:p>
            <a:pPr marL="0" indent="0">
              <a:buNone/>
            </a:pPr>
            <a:r>
              <a:rPr lang="en-US" sz="2000" dirty="0">
                <a:latin typeface="Courier New" charset="0"/>
                <a:ea typeface="MS PGothic" charset="0"/>
                <a:cs typeface="Courier New" charset="0"/>
              </a:rPr>
              <a:t>do {</a:t>
            </a:r>
            <a:br>
              <a:rPr lang="en-US" sz="2000" dirty="0">
                <a:latin typeface="Courier New" charset="0"/>
                <a:ea typeface="MS PGothic" charset="0"/>
                <a:cs typeface="Courier New" charset="0"/>
              </a:rPr>
            </a:br>
            <a:r>
              <a:rPr lang="en-US" sz="2000" dirty="0">
                <a:latin typeface="Courier New" charset="0"/>
                <a:ea typeface="MS PGothic" charset="0"/>
                <a:cs typeface="Courier New" charset="0"/>
              </a:rPr>
              <a:t>   waiting[</a:t>
            </a:r>
            <a:r>
              <a:rPr lang="en-US" sz="2000" dirty="0" err="1">
                <a:latin typeface="Courier New" charset="0"/>
                <a:ea typeface="MS PGothic" charset="0"/>
                <a:cs typeface="Courier New" charset="0"/>
              </a:rPr>
              <a:t>i</a:t>
            </a:r>
            <a:r>
              <a:rPr lang="en-US" sz="2000" dirty="0">
                <a:latin typeface="Courier New" charset="0"/>
                <a:ea typeface="MS PGothic" charset="0"/>
                <a:cs typeface="Courier New" charset="0"/>
              </a:rPr>
              <a:t>] = true;</a:t>
            </a:r>
            <a:br>
              <a:rPr lang="en-US" sz="2000" dirty="0">
                <a:latin typeface="Courier New" charset="0"/>
                <a:ea typeface="MS PGothic" charset="0"/>
                <a:cs typeface="Courier New" charset="0"/>
              </a:rPr>
            </a:br>
            <a:r>
              <a:rPr lang="en-US" sz="2000" dirty="0">
                <a:latin typeface="Courier New" charset="0"/>
                <a:ea typeface="MS PGothic" charset="0"/>
                <a:cs typeface="Courier New" charset="0"/>
              </a:rPr>
              <a:t>   key = true;</a:t>
            </a:r>
            <a:br>
              <a:rPr lang="en-US" sz="2000" dirty="0">
                <a:latin typeface="Courier New" charset="0"/>
                <a:ea typeface="MS PGothic" charset="0"/>
                <a:cs typeface="Courier New" charset="0"/>
              </a:rPr>
            </a:br>
            <a:r>
              <a:rPr lang="en-US" sz="2000" dirty="0">
                <a:latin typeface="Courier New" charset="0"/>
                <a:ea typeface="MS PGothic" charset="0"/>
                <a:cs typeface="Courier New" charset="0"/>
              </a:rPr>
              <a:t>   while (waiting[</a:t>
            </a:r>
            <a:r>
              <a:rPr lang="en-US" sz="2000" dirty="0" err="1">
                <a:latin typeface="Courier New" charset="0"/>
                <a:ea typeface="MS PGothic" charset="0"/>
                <a:cs typeface="Courier New" charset="0"/>
              </a:rPr>
              <a:t>i</a:t>
            </a:r>
            <a:r>
              <a:rPr lang="en-US" sz="2000" dirty="0">
                <a:latin typeface="Courier New" charset="0"/>
                <a:ea typeface="MS PGothic" charset="0"/>
                <a:cs typeface="Courier New" charset="0"/>
              </a:rPr>
              <a:t>] &amp;&amp; key) </a:t>
            </a:r>
          </a:p>
          <a:p>
            <a:pPr marL="0" indent="0">
              <a:buNone/>
            </a:pPr>
            <a:r>
              <a:rPr lang="en-US" sz="2000" dirty="0">
                <a:latin typeface="Courier New" charset="0"/>
                <a:ea typeface="MS PGothic" charset="0"/>
                <a:cs typeface="Courier New" charset="0"/>
              </a:rPr>
              <a:t>      key = </a:t>
            </a:r>
            <a:r>
              <a:rPr lang="en-US" sz="2000" dirty="0" err="1">
                <a:latin typeface="Courier New" charset="0"/>
                <a:ea typeface="MS PGothic" charset="0"/>
                <a:cs typeface="Courier New" charset="0"/>
              </a:rPr>
              <a:t>test_and_set</a:t>
            </a:r>
            <a:r>
              <a:rPr lang="en-US" sz="2000" dirty="0">
                <a:latin typeface="Courier New" charset="0"/>
                <a:ea typeface="MS PGothic" charset="0"/>
                <a:cs typeface="Courier New" charset="0"/>
              </a:rPr>
              <a:t>(&amp;lock); </a:t>
            </a:r>
          </a:p>
          <a:p>
            <a:pPr marL="0" indent="0">
              <a:buNone/>
            </a:pPr>
            <a:r>
              <a:rPr lang="en-US" sz="2000" dirty="0">
                <a:latin typeface="Courier New" charset="0"/>
                <a:ea typeface="MS PGothic" charset="0"/>
                <a:cs typeface="Courier New" charset="0"/>
              </a:rPr>
              <a:t>   waiting[</a:t>
            </a:r>
            <a:r>
              <a:rPr lang="en-US" sz="2000" dirty="0" err="1">
                <a:latin typeface="Courier New" charset="0"/>
                <a:ea typeface="MS PGothic" charset="0"/>
                <a:cs typeface="Courier New" charset="0"/>
              </a:rPr>
              <a:t>i</a:t>
            </a:r>
            <a:r>
              <a:rPr lang="en-US" sz="2000" dirty="0">
                <a:latin typeface="Courier New" charset="0"/>
                <a:ea typeface="MS PGothic" charset="0"/>
                <a:cs typeface="Courier New" charset="0"/>
              </a:rPr>
              <a:t>] = false; </a:t>
            </a:r>
          </a:p>
          <a:p>
            <a:pPr marL="0" indent="0">
              <a:buNone/>
            </a:pPr>
            <a:r>
              <a:rPr lang="en-US" sz="2000" dirty="0">
                <a:latin typeface="Courier New" charset="0"/>
                <a:ea typeface="MS PGothic" charset="0"/>
                <a:cs typeface="Courier New" charset="0"/>
              </a:rPr>
              <a:t>   </a:t>
            </a:r>
            <a:r>
              <a:rPr lang="en-US" sz="2000" b="1" dirty="0">
                <a:latin typeface="Courier New" charset="0"/>
                <a:ea typeface="MS PGothic" charset="0"/>
                <a:cs typeface="Courier New" charset="0"/>
              </a:rPr>
              <a:t>/* critical section *</a:t>
            </a:r>
            <a:r>
              <a:rPr lang="en-US" sz="2000" dirty="0">
                <a:latin typeface="Courier New" charset="0"/>
                <a:ea typeface="MS PGothic" charset="0"/>
                <a:cs typeface="Courier New" charset="0"/>
              </a:rPr>
              <a:t>/ </a:t>
            </a:r>
          </a:p>
          <a:p>
            <a:pPr marL="0" indent="0">
              <a:buNone/>
            </a:pPr>
            <a:r>
              <a:rPr lang="en-US" sz="2000" dirty="0">
                <a:latin typeface="Courier New" charset="0"/>
                <a:ea typeface="MS PGothic" charset="0"/>
                <a:cs typeface="Courier New" charset="0"/>
              </a:rPr>
              <a:t>   j = (</a:t>
            </a:r>
            <a:r>
              <a:rPr lang="en-US" sz="2000" dirty="0" err="1">
                <a:latin typeface="Courier New" charset="0"/>
                <a:ea typeface="MS PGothic" charset="0"/>
                <a:cs typeface="Courier New" charset="0"/>
              </a:rPr>
              <a:t>i</a:t>
            </a:r>
            <a:r>
              <a:rPr lang="en-US" sz="2000" dirty="0">
                <a:latin typeface="Courier New" charset="0"/>
                <a:ea typeface="MS PGothic" charset="0"/>
                <a:cs typeface="Courier New" charset="0"/>
              </a:rPr>
              <a:t> + 1) % n; </a:t>
            </a:r>
          </a:p>
          <a:p>
            <a:pPr marL="0" indent="0">
              <a:buNone/>
            </a:pPr>
            <a:r>
              <a:rPr lang="en-US" sz="2000" dirty="0">
                <a:latin typeface="Courier New" charset="0"/>
                <a:ea typeface="MS PGothic" charset="0"/>
                <a:cs typeface="Courier New" charset="0"/>
              </a:rPr>
              <a:t>   while ((j != </a:t>
            </a:r>
            <a:r>
              <a:rPr lang="en-US" sz="2000" dirty="0" err="1">
                <a:latin typeface="Courier New" charset="0"/>
                <a:ea typeface="MS PGothic" charset="0"/>
                <a:cs typeface="Courier New" charset="0"/>
              </a:rPr>
              <a:t>i</a:t>
            </a:r>
            <a:r>
              <a:rPr lang="en-US" sz="2000" dirty="0">
                <a:latin typeface="Courier New" charset="0"/>
                <a:ea typeface="MS PGothic" charset="0"/>
                <a:cs typeface="Courier New" charset="0"/>
              </a:rPr>
              <a:t>) &amp;&amp; !waiting[j]) </a:t>
            </a:r>
          </a:p>
          <a:p>
            <a:pPr marL="0" indent="0">
              <a:buNone/>
            </a:pPr>
            <a:r>
              <a:rPr lang="en-US" sz="2000" dirty="0">
                <a:latin typeface="Courier New" charset="0"/>
                <a:ea typeface="MS PGothic" charset="0"/>
                <a:cs typeface="Courier New" charset="0"/>
              </a:rPr>
              <a:t>      j = (j + 1) % n; </a:t>
            </a:r>
          </a:p>
          <a:p>
            <a:pPr marL="0" indent="0">
              <a:buNone/>
            </a:pPr>
            <a:r>
              <a:rPr lang="en-US" sz="2000" dirty="0">
                <a:latin typeface="Courier New" charset="0"/>
                <a:ea typeface="MS PGothic" charset="0"/>
                <a:cs typeface="Courier New" charset="0"/>
              </a:rPr>
              <a:t>   if (j == </a:t>
            </a:r>
            <a:r>
              <a:rPr lang="en-US" sz="2000" dirty="0" err="1">
                <a:latin typeface="Courier New" charset="0"/>
                <a:ea typeface="MS PGothic" charset="0"/>
                <a:cs typeface="Courier New" charset="0"/>
              </a:rPr>
              <a:t>i</a:t>
            </a:r>
            <a:r>
              <a:rPr lang="en-US" sz="2000" dirty="0">
                <a:latin typeface="Courier New" charset="0"/>
                <a:ea typeface="MS PGothic" charset="0"/>
                <a:cs typeface="Courier New" charset="0"/>
              </a:rPr>
              <a:t>) </a:t>
            </a:r>
          </a:p>
          <a:p>
            <a:pPr marL="0" indent="0">
              <a:buNone/>
            </a:pPr>
            <a:r>
              <a:rPr lang="en-US" sz="2000" dirty="0">
                <a:latin typeface="Courier New" charset="0"/>
                <a:ea typeface="MS PGothic" charset="0"/>
                <a:cs typeface="Courier New" charset="0"/>
              </a:rPr>
              <a:t>      lock = false; </a:t>
            </a:r>
          </a:p>
          <a:p>
            <a:pPr marL="0" indent="0">
              <a:buNone/>
            </a:pPr>
            <a:r>
              <a:rPr lang="en-US" sz="2000" dirty="0">
                <a:latin typeface="Courier New" charset="0"/>
                <a:ea typeface="MS PGothic" charset="0"/>
                <a:cs typeface="Courier New" charset="0"/>
              </a:rPr>
              <a:t>   else </a:t>
            </a:r>
          </a:p>
          <a:p>
            <a:pPr marL="0" indent="0">
              <a:buNone/>
            </a:pPr>
            <a:r>
              <a:rPr lang="en-US" sz="2000" dirty="0">
                <a:latin typeface="Courier New" charset="0"/>
                <a:ea typeface="MS PGothic" charset="0"/>
                <a:cs typeface="Courier New" charset="0"/>
              </a:rPr>
              <a:t>      waiting[j] = false</a:t>
            </a:r>
            <a:r>
              <a:rPr lang="en-US" sz="2000" b="1" dirty="0">
                <a:latin typeface="Courier New" charset="0"/>
                <a:ea typeface="MS PGothic" charset="0"/>
                <a:cs typeface="Courier New" charset="0"/>
              </a:rPr>
              <a:t>; </a:t>
            </a:r>
          </a:p>
          <a:p>
            <a:pPr marL="0" indent="0">
              <a:buNone/>
            </a:pPr>
            <a:r>
              <a:rPr lang="en-US" sz="2000" b="1" dirty="0">
                <a:latin typeface="Courier New" charset="0"/>
                <a:ea typeface="MS PGothic" charset="0"/>
                <a:cs typeface="Courier New" charset="0"/>
              </a:rPr>
              <a:t>   /* remainder section *</a:t>
            </a:r>
            <a:r>
              <a:rPr lang="en-US" sz="2000" dirty="0">
                <a:latin typeface="Courier New" charset="0"/>
                <a:ea typeface="MS PGothic" charset="0"/>
                <a:cs typeface="Courier New" charset="0"/>
              </a:rPr>
              <a:t>/ </a:t>
            </a:r>
          </a:p>
          <a:p>
            <a:pPr marL="0" indent="0">
              <a:buNone/>
            </a:pPr>
            <a:r>
              <a:rPr lang="en-US" sz="2000" dirty="0">
                <a:latin typeface="Courier New" charset="0"/>
                <a:ea typeface="MS PGothic" charset="0"/>
                <a:cs typeface="Courier New" charset="0"/>
              </a:rPr>
              <a:t>} while (true); </a:t>
            </a:r>
          </a:p>
        </p:txBody>
      </p:sp>
      <p:sp>
        <p:nvSpPr>
          <p:cNvPr id="2" name="Slide Number Placeholder 1"/>
          <p:cNvSpPr>
            <a:spLocks noGrp="1"/>
          </p:cNvSpPr>
          <p:nvPr>
            <p:ph type="sldNum" sz="quarter" idx="4"/>
          </p:nvPr>
        </p:nvSpPr>
        <p:spPr/>
        <p:txBody>
          <a:bodyPr/>
          <a:lstStyle/>
          <a:p>
            <a:fld id="{8353CCE1-ED68-4673-B2B8-9A8ACC32B759}" type="slidenum">
              <a:rPr lang="en-US" smtClean="0"/>
              <a:pPr/>
              <a:t>10</a:t>
            </a:fld>
            <a:endParaRPr lang="en-US" dirty="0"/>
          </a:p>
        </p:txBody>
      </p:sp>
      <p:grpSp>
        <p:nvGrpSpPr>
          <p:cNvPr id="5" name="Group 4"/>
          <p:cNvGrpSpPr/>
          <p:nvPr/>
        </p:nvGrpSpPr>
        <p:grpSpPr>
          <a:xfrm>
            <a:off x="6781801" y="914400"/>
            <a:ext cx="2895599" cy="609600"/>
            <a:chOff x="5782597" y="3505200"/>
            <a:chExt cx="2465172" cy="609600"/>
          </a:xfrm>
        </p:grpSpPr>
        <p:sp>
          <p:nvSpPr>
            <p:cNvPr id="6" name="Rectangle 3"/>
            <p:cNvSpPr txBox="1">
              <a:spLocks noChangeArrowheads="1"/>
            </p:cNvSpPr>
            <p:nvPr/>
          </p:nvSpPr>
          <p:spPr>
            <a:xfrm>
              <a:off x="5860024" y="3505200"/>
              <a:ext cx="2387745" cy="53340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fontAlgn="auto">
                <a:spcAft>
                  <a:spcPts val="0"/>
                </a:spcAft>
                <a:buNone/>
              </a:pPr>
              <a:r>
                <a:rPr lang="en-US" sz="2800" i="1" dirty="0" err="1">
                  <a:solidFill>
                    <a:srgbClr val="FF0000"/>
                  </a:solidFill>
                  <a:ea typeface="MS PGothic" charset="0"/>
                </a:rPr>
                <a:t>i</a:t>
              </a:r>
              <a:r>
                <a:rPr lang="en-US" sz="2800" dirty="0">
                  <a:solidFill>
                    <a:srgbClr val="FF0000"/>
                  </a:solidFill>
                  <a:ea typeface="MS PGothic" charset="0"/>
                </a:rPr>
                <a:t> is waiting now</a:t>
              </a:r>
            </a:p>
          </p:txBody>
        </p:sp>
        <p:sp>
          <p:nvSpPr>
            <p:cNvPr id="7" name="Rounded Rectangular Callout 6"/>
            <p:cNvSpPr/>
            <p:nvPr/>
          </p:nvSpPr>
          <p:spPr>
            <a:xfrm>
              <a:off x="5782597" y="3505200"/>
              <a:ext cx="2400300" cy="609600"/>
            </a:xfrm>
            <a:prstGeom prst="wedgeRoundRectCallout">
              <a:avLst>
                <a:gd name="adj1" fmla="val -72799"/>
                <a:gd name="adj2" fmla="val 26884"/>
                <a:gd name="adj3" fmla="val 16667"/>
              </a:avLst>
            </a:prstGeom>
            <a:noFill/>
            <a:ln w="3810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8" name="Group 7"/>
          <p:cNvGrpSpPr/>
          <p:nvPr/>
        </p:nvGrpSpPr>
        <p:grpSpPr>
          <a:xfrm>
            <a:off x="7558548" y="1524000"/>
            <a:ext cx="2880853" cy="609600"/>
            <a:chOff x="5523105" y="3505200"/>
            <a:chExt cx="2452618" cy="609600"/>
          </a:xfrm>
        </p:grpSpPr>
        <p:sp>
          <p:nvSpPr>
            <p:cNvPr id="9" name="Rectangle 3"/>
            <p:cNvSpPr txBox="1">
              <a:spLocks noChangeArrowheads="1"/>
            </p:cNvSpPr>
            <p:nvPr/>
          </p:nvSpPr>
          <p:spPr>
            <a:xfrm>
              <a:off x="5587978" y="3505200"/>
              <a:ext cx="2387745" cy="53340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fontAlgn="auto">
                <a:spcAft>
                  <a:spcPts val="0"/>
                </a:spcAft>
                <a:buNone/>
              </a:pPr>
              <a:r>
                <a:rPr lang="en-US" sz="2800" i="1" dirty="0" err="1">
                  <a:solidFill>
                    <a:srgbClr val="FF0000"/>
                  </a:solidFill>
                  <a:ea typeface="MS PGothic" charset="0"/>
                </a:rPr>
                <a:t>i</a:t>
              </a:r>
              <a:r>
                <a:rPr lang="en-US" sz="2800" dirty="0">
                  <a:solidFill>
                    <a:srgbClr val="FF0000"/>
                  </a:solidFill>
                  <a:ea typeface="MS PGothic" charset="0"/>
                </a:rPr>
                <a:t> waits and locked</a:t>
              </a:r>
            </a:p>
          </p:txBody>
        </p:sp>
        <p:sp>
          <p:nvSpPr>
            <p:cNvPr id="10" name="Rounded Rectangular Callout 9"/>
            <p:cNvSpPr/>
            <p:nvPr/>
          </p:nvSpPr>
          <p:spPr>
            <a:xfrm>
              <a:off x="5523105" y="3505200"/>
              <a:ext cx="2400300" cy="609600"/>
            </a:xfrm>
            <a:prstGeom prst="wedgeRoundRectCallout">
              <a:avLst>
                <a:gd name="adj1" fmla="val -62639"/>
                <a:gd name="adj2" fmla="val 26884"/>
                <a:gd name="adj3" fmla="val 16667"/>
              </a:avLst>
            </a:prstGeom>
            <a:noFill/>
            <a:ln w="3810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1" name="Group 10"/>
          <p:cNvGrpSpPr/>
          <p:nvPr/>
        </p:nvGrpSpPr>
        <p:grpSpPr>
          <a:xfrm>
            <a:off x="7467600" y="2514600"/>
            <a:ext cx="3352800" cy="609600"/>
            <a:chOff x="5517137" y="3505200"/>
            <a:chExt cx="2659793" cy="609600"/>
          </a:xfrm>
        </p:grpSpPr>
        <p:sp>
          <p:nvSpPr>
            <p:cNvPr id="12" name="Rectangle 3"/>
            <p:cNvSpPr txBox="1">
              <a:spLocks noChangeArrowheads="1"/>
            </p:cNvSpPr>
            <p:nvPr/>
          </p:nvSpPr>
          <p:spPr>
            <a:xfrm>
              <a:off x="5517137" y="3505200"/>
              <a:ext cx="2659793" cy="53340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fontAlgn="auto">
                <a:spcAft>
                  <a:spcPts val="0"/>
                </a:spcAft>
                <a:buNone/>
              </a:pPr>
              <a:r>
                <a:rPr lang="en-US" sz="2800" i="1" dirty="0">
                  <a:solidFill>
                    <a:srgbClr val="FF0000"/>
                  </a:solidFill>
                  <a:ea typeface="MS PGothic" charset="0"/>
                </a:rPr>
                <a:t>Unlocked</a:t>
              </a:r>
              <a:r>
                <a:rPr lang="en-US" sz="2800" dirty="0">
                  <a:solidFill>
                    <a:srgbClr val="FF0000"/>
                  </a:solidFill>
                  <a:ea typeface="MS PGothic" charset="0"/>
                </a:rPr>
                <a:t> but what?</a:t>
              </a:r>
            </a:p>
          </p:txBody>
        </p:sp>
        <p:sp>
          <p:nvSpPr>
            <p:cNvPr id="13" name="Rounded Rectangular Callout 12"/>
            <p:cNvSpPr/>
            <p:nvPr/>
          </p:nvSpPr>
          <p:spPr>
            <a:xfrm>
              <a:off x="5523105" y="3505200"/>
              <a:ext cx="2400300" cy="609600"/>
            </a:xfrm>
            <a:prstGeom prst="wedgeRoundRectCallout">
              <a:avLst>
                <a:gd name="adj1" fmla="val -65323"/>
                <a:gd name="adj2" fmla="val -53079"/>
                <a:gd name="adj3" fmla="val 16667"/>
              </a:avLst>
            </a:prstGeom>
            <a:noFill/>
            <a:ln w="3810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4" name="Group 13"/>
          <p:cNvGrpSpPr/>
          <p:nvPr/>
        </p:nvGrpSpPr>
        <p:grpSpPr>
          <a:xfrm>
            <a:off x="7467600" y="2514600"/>
            <a:ext cx="2514600" cy="609600"/>
            <a:chOff x="5523105" y="3505200"/>
            <a:chExt cx="2400300" cy="609600"/>
          </a:xfrm>
        </p:grpSpPr>
        <p:sp>
          <p:nvSpPr>
            <p:cNvPr id="15" name="Rectangle 3"/>
            <p:cNvSpPr txBox="1">
              <a:spLocks noChangeArrowheads="1"/>
            </p:cNvSpPr>
            <p:nvPr/>
          </p:nvSpPr>
          <p:spPr>
            <a:xfrm>
              <a:off x="5587978" y="3505200"/>
              <a:ext cx="2335426" cy="53340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fontAlgn="auto">
                <a:spcAft>
                  <a:spcPts val="0"/>
                </a:spcAft>
                <a:buNone/>
              </a:pPr>
              <a:r>
                <a:rPr lang="en-US" sz="2800" i="1" dirty="0" err="1">
                  <a:solidFill>
                    <a:srgbClr val="FF0000"/>
                  </a:solidFill>
                  <a:ea typeface="MS PGothic" charset="0"/>
                </a:rPr>
                <a:t>i</a:t>
              </a:r>
              <a:r>
                <a:rPr lang="en-US" sz="2800" dirty="0">
                  <a:solidFill>
                    <a:srgbClr val="FF0000"/>
                  </a:solidFill>
                  <a:ea typeface="MS PGothic" charset="0"/>
                </a:rPr>
                <a:t> is not waiting</a:t>
              </a:r>
            </a:p>
          </p:txBody>
        </p:sp>
        <p:sp>
          <p:nvSpPr>
            <p:cNvPr id="16" name="Rounded Rectangular Callout 15"/>
            <p:cNvSpPr/>
            <p:nvPr/>
          </p:nvSpPr>
          <p:spPr>
            <a:xfrm>
              <a:off x="5523105" y="3505200"/>
              <a:ext cx="2400300" cy="609600"/>
            </a:xfrm>
            <a:prstGeom prst="wedgeRoundRectCallout">
              <a:avLst>
                <a:gd name="adj1" fmla="val -93547"/>
                <a:gd name="adj2" fmla="val -11983"/>
                <a:gd name="adj3" fmla="val 16667"/>
              </a:avLst>
            </a:prstGeom>
            <a:noFill/>
            <a:ln w="3810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 name="Group 3"/>
          <p:cNvGrpSpPr/>
          <p:nvPr/>
        </p:nvGrpSpPr>
        <p:grpSpPr>
          <a:xfrm>
            <a:off x="3200400" y="3276600"/>
            <a:ext cx="6858000" cy="2286000"/>
            <a:chOff x="1676400" y="3276600"/>
            <a:chExt cx="6858000" cy="2286000"/>
          </a:xfrm>
        </p:grpSpPr>
        <p:sp>
          <p:nvSpPr>
            <p:cNvPr id="17" name="Rectangle 16"/>
            <p:cNvSpPr/>
            <p:nvPr/>
          </p:nvSpPr>
          <p:spPr>
            <a:xfrm>
              <a:off x="1676400" y="3276600"/>
              <a:ext cx="5029200" cy="1066800"/>
            </a:xfrm>
            <a:prstGeom prst="rect">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8" name="Group 17"/>
            <p:cNvGrpSpPr/>
            <p:nvPr/>
          </p:nvGrpSpPr>
          <p:grpSpPr>
            <a:xfrm>
              <a:off x="5867400" y="4648200"/>
              <a:ext cx="2667000" cy="914400"/>
              <a:chOff x="5523105" y="3505200"/>
              <a:chExt cx="2400300" cy="609600"/>
            </a:xfrm>
          </p:grpSpPr>
          <p:sp>
            <p:nvSpPr>
              <p:cNvPr id="19" name="Rectangle 3"/>
              <p:cNvSpPr txBox="1">
                <a:spLocks noChangeArrowheads="1"/>
              </p:cNvSpPr>
              <p:nvPr/>
            </p:nvSpPr>
            <p:spPr>
              <a:xfrm>
                <a:off x="5587978" y="3505200"/>
                <a:ext cx="2335426" cy="53340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fontAlgn="auto">
                  <a:spcAft>
                    <a:spcPts val="0"/>
                  </a:spcAft>
                  <a:buNone/>
                </a:pPr>
                <a:r>
                  <a:rPr lang="en-US" sz="2800" dirty="0">
                    <a:solidFill>
                      <a:srgbClr val="FF0000"/>
                    </a:solidFill>
                    <a:ea typeface="MS PGothic" charset="0"/>
                  </a:rPr>
                  <a:t>Find the next waiting process</a:t>
                </a:r>
              </a:p>
            </p:txBody>
          </p:sp>
          <p:sp>
            <p:nvSpPr>
              <p:cNvPr id="20" name="Rounded Rectangular Callout 19"/>
              <p:cNvSpPr/>
              <p:nvPr/>
            </p:nvSpPr>
            <p:spPr>
              <a:xfrm>
                <a:off x="5523105" y="3505200"/>
                <a:ext cx="2400300" cy="609600"/>
              </a:xfrm>
              <a:prstGeom prst="wedgeRoundRectCallout">
                <a:avLst>
                  <a:gd name="adj1" fmla="val -19970"/>
                  <a:gd name="adj2" fmla="val -81425"/>
                  <a:gd name="adj3" fmla="val 16667"/>
                </a:avLst>
              </a:prstGeom>
              <a:noFill/>
              <a:ln w="3810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nvGrpSpPr>
          <p:cNvPr id="23" name="Group 22"/>
          <p:cNvGrpSpPr/>
          <p:nvPr/>
        </p:nvGrpSpPr>
        <p:grpSpPr>
          <a:xfrm>
            <a:off x="6553201" y="4419600"/>
            <a:ext cx="2895599" cy="609600"/>
            <a:chOff x="5782597" y="3505200"/>
            <a:chExt cx="2465172" cy="609600"/>
          </a:xfrm>
        </p:grpSpPr>
        <p:sp>
          <p:nvSpPr>
            <p:cNvPr id="24" name="Rectangle 3"/>
            <p:cNvSpPr txBox="1">
              <a:spLocks noChangeArrowheads="1"/>
            </p:cNvSpPr>
            <p:nvPr/>
          </p:nvSpPr>
          <p:spPr>
            <a:xfrm>
              <a:off x="5860024" y="3505200"/>
              <a:ext cx="2387745" cy="53340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fontAlgn="auto">
                <a:spcAft>
                  <a:spcPts val="0"/>
                </a:spcAft>
                <a:buNone/>
              </a:pPr>
              <a:r>
                <a:rPr lang="en-US" sz="2800" dirty="0">
                  <a:solidFill>
                    <a:srgbClr val="FF0000"/>
                  </a:solidFill>
                  <a:ea typeface="MS PGothic" charset="0"/>
                </a:rPr>
                <a:t>Nobody is waiting</a:t>
              </a:r>
            </a:p>
          </p:txBody>
        </p:sp>
        <p:sp>
          <p:nvSpPr>
            <p:cNvPr id="25" name="Rounded Rectangular Callout 24"/>
            <p:cNvSpPr/>
            <p:nvPr/>
          </p:nvSpPr>
          <p:spPr>
            <a:xfrm>
              <a:off x="5782597" y="3505200"/>
              <a:ext cx="2400300" cy="609600"/>
            </a:xfrm>
            <a:prstGeom prst="wedgeRoundRectCallout">
              <a:avLst>
                <a:gd name="adj1" fmla="val -72799"/>
                <a:gd name="adj2" fmla="val 26884"/>
                <a:gd name="adj3" fmla="val 16667"/>
              </a:avLst>
            </a:prstGeom>
            <a:noFill/>
            <a:ln w="3810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6" name="Group 25"/>
          <p:cNvGrpSpPr/>
          <p:nvPr/>
        </p:nvGrpSpPr>
        <p:grpSpPr>
          <a:xfrm>
            <a:off x="7391401" y="5257800"/>
            <a:ext cx="2895599" cy="609600"/>
            <a:chOff x="5782597" y="3505200"/>
            <a:chExt cx="2465172" cy="609600"/>
          </a:xfrm>
        </p:grpSpPr>
        <p:sp>
          <p:nvSpPr>
            <p:cNvPr id="27" name="Rectangle 3"/>
            <p:cNvSpPr txBox="1">
              <a:spLocks noChangeArrowheads="1"/>
            </p:cNvSpPr>
            <p:nvPr/>
          </p:nvSpPr>
          <p:spPr>
            <a:xfrm>
              <a:off x="5860024" y="3505200"/>
              <a:ext cx="2387745" cy="53340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fontAlgn="auto">
                <a:spcAft>
                  <a:spcPts val="0"/>
                </a:spcAft>
                <a:buNone/>
              </a:pPr>
              <a:r>
                <a:rPr lang="en-US" sz="2800" dirty="0">
                  <a:solidFill>
                    <a:srgbClr val="FF0000"/>
                  </a:solidFill>
                  <a:ea typeface="MS PGothic" charset="0"/>
                </a:rPr>
                <a:t>Let j enter. How?</a:t>
              </a:r>
            </a:p>
          </p:txBody>
        </p:sp>
        <p:sp>
          <p:nvSpPr>
            <p:cNvPr id="28" name="Rounded Rectangular Callout 27"/>
            <p:cNvSpPr/>
            <p:nvPr/>
          </p:nvSpPr>
          <p:spPr>
            <a:xfrm>
              <a:off x="5782597" y="3505200"/>
              <a:ext cx="2400300" cy="609600"/>
            </a:xfrm>
            <a:prstGeom prst="wedgeRoundRectCallout">
              <a:avLst>
                <a:gd name="adj1" fmla="val -73135"/>
                <a:gd name="adj2" fmla="val 17556"/>
                <a:gd name="adj3" fmla="val 16667"/>
              </a:avLst>
            </a:prstGeom>
            <a:noFill/>
            <a:ln w="3810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4586" name="Freeform 24585"/>
          <p:cNvSpPr/>
          <p:nvPr/>
        </p:nvSpPr>
        <p:spPr>
          <a:xfrm>
            <a:off x="2142402" y="2066048"/>
            <a:ext cx="2139727" cy="3572936"/>
          </a:xfrm>
          <a:custGeom>
            <a:avLst/>
            <a:gdLst>
              <a:gd name="connsiteX0" fmla="*/ 1580519 w 2139727"/>
              <a:gd name="connsiteY0" fmla="*/ 3572936 h 3572936"/>
              <a:gd name="connsiteX1" fmla="*/ 7154 w 2139727"/>
              <a:gd name="connsiteY1" fmla="*/ 1781730 h 3572936"/>
              <a:gd name="connsiteX2" fmla="*/ 2139727 w 2139727"/>
              <a:gd name="connsiteY2" fmla="*/ 0 h 3572936"/>
            </a:gdLst>
            <a:ahLst/>
            <a:cxnLst>
              <a:cxn ang="0">
                <a:pos x="connsiteX0" y="connsiteY0"/>
              </a:cxn>
              <a:cxn ang="0">
                <a:pos x="connsiteX1" y="connsiteY1"/>
              </a:cxn>
              <a:cxn ang="0">
                <a:pos x="connsiteX2" y="connsiteY2"/>
              </a:cxn>
            </a:cxnLst>
            <a:rect l="l" t="t" r="r" b="b"/>
            <a:pathLst>
              <a:path w="2139727" h="3572936">
                <a:moveTo>
                  <a:pt x="1580519" y="3572936"/>
                </a:moveTo>
                <a:cubicBezTo>
                  <a:pt x="747236" y="2975077"/>
                  <a:pt x="-86047" y="2377219"/>
                  <a:pt x="7154" y="1781730"/>
                </a:cubicBezTo>
                <a:cubicBezTo>
                  <a:pt x="100355" y="1186241"/>
                  <a:pt x="2139727" y="0"/>
                  <a:pt x="2139727" y="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845925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par>
                                <p:cTn id="13" presetID="1" presetClass="exit" presetSubtype="0" fill="hold" nodeType="withEffect">
                                  <p:stCondLst>
                                    <p:cond delay="0"/>
                                  </p:stCondLst>
                                  <p:childTnLst>
                                    <p:set>
                                      <p:cBhvr>
                                        <p:cTn id="14" dur="1" fill="hold">
                                          <p:stCondLst>
                                            <p:cond delay="0"/>
                                          </p:stCondLst>
                                        </p:cTn>
                                        <p:tgtEl>
                                          <p:spTgt spid="5"/>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wipe(left)">
                                      <p:cBhvr>
                                        <p:cTn id="19" dur="500"/>
                                        <p:tgtEl>
                                          <p:spTgt spid="11"/>
                                        </p:tgtEl>
                                      </p:cBhvr>
                                    </p:animEffect>
                                  </p:childTnLst>
                                </p:cTn>
                              </p:par>
                              <p:par>
                                <p:cTn id="20" presetID="1" presetClass="exit" presetSubtype="0" fill="hold" nodeType="withEffect">
                                  <p:stCondLst>
                                    <p:cond delay="0"/>
                                  </p:stCondLst>
                                  <p:childTnLst>
                                    <p:set>
                                      <p:cBhvr>
                                        <p:cTn id="21" dur="1" fill="hold">
                                          <p:stCondLst>
                                            <p:cond delay="0"/>
                                          </p:stCondLst>
                                        </p:cTn>
                                        <p:tgtEl>
                                          <p:spTgt spid="8"/>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wipe(left)">
                                      <p:cBhvr>
                                        <p:cTn id="26" dur="500"/>
                                        <p:tgtEl>
                                          <p:spTgt spid="14"/>
                                        </p:tgtEl>
                                      </p:cBhvr>
                                    </p:animEffect>
                                  </p:childTnLst>
                                </p:cTn>
                              </p:par>
                              <p:par>
                                <p:cTn id="27" presetID="1" presetClass="exit" presetSubtype="0" fill="hold" nodeType="withEffect">
                                  <p:stCondLst>
                                    <p:cond delay="0"/>
                                  </p:stCondLst>
                                  <p:childTnLst>
                                    <p:set>
                                      <p:cBhvr>
                                        <p:cTn id="28" dur="1" fill="hold">
                                          <p:stCondLst>
                                            <p:cond delay="0"/>
                                          </p:stCondLst>
                                        </p:cTn>
                                        <p:tgtEl>
                                          <p:spTgt spid="14"/>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wipe(left)">
                                      <p:cBhvr>
                                        <p:cTn id="33" dur="500"/>
                                        <p:tgtEl>
                                          <p:spTgt spid="14"/>
                                        </p:tgtEl>
                                      </p:cBhvr>
                                    </p:animEffect>
                                  </p:childTnLst>
                                </p:cTn>
                              </p:par>
                              <p:par>
                                <p:cTn id="34" presetID="1" presetClass="exit" presetSubtype="0" fill="hold" nodeType="withEffect">
                                  <p:stCondLst>
                                    <p:cond delay="0"/>
                                  </p:stCondLst>
                                  <p:childTnLst>
                                    <p:set>
                                      <p:cBhvr>
                                        <p:cTn id="35" dur="1" fill="hold">
                                          <p:stCondLst>
                                            <p:cond delay="0"/>
                                          </p:stCondLst>
                                        </p:cTn>
                                        <p:tgtEl>
                                          <p:spTgt spid="11"/>
                                        </p:tgtEl>
                                        <p:attrNameLst>
                                          <p:attrName>style.visibility</p:attrName>
                                        </p:attrNameLst>
                                      </p:cBhvr>
                                      <p:to>
                                        <p:strVal val="hidden"/>
                                      </p:to>
                                    </p:set>
                                  </p:childTnLst>
                                </p:cTn>
                              </p:par>
                            </p:childTnLst>
                          </p:cTn>
                        </p:par>
                      </p:childTnLst>
                    </p:cTn>
                  </p:par>
                  <p:par>
                    <p:cTn id="36" fill="hold">
                      <p:stCondLst>
                        <p:cond delay="indefinite"/>
                      </p:stCondLst>
                      <p:childTnLst>
                        <p:par>
                          <p:cTn id="37" fill="hold">
                            <p:stCondLst>
                              <p:cond delay="0"/>
                            </p:stCondLst>
                            <p:childTnLst>
                              <p:par>
                                <p:cTn id="38" presetID="23" presetClass="entr" presetSubtype="16" fill="hold" nodeType="clickEffect">
                                  <p:stCondLst>
                                    <p:cond delay="0"/>
                                  </p:stCondLst>
                                  <p:childTnLst>
                                    <p:set>
                                      <p:cBhvr>
                                        <p:cTn id="39" dur="1" fill="hold">
                                          <p:stCondLst>
                                            <p:cond delay="0"/>
                                          </p:stCondLst>
                                        </p:cTn>
                                        <p:tgtEl>
                                          <p:spTgt spid="4"/>
                                        </p:tgtEl>
                                        <p:attrNameLst>
                                          <p:attrName>style.visibility</p:attrName>
                                        </p:attrNameLst>
                                      </p:cBhvr>
                                      <p:to>
                                        <p:strVal val="visible"/>
                                      </p:to>
                                    </p:set>
                                    <p:anim calcmode="lin" valueType="num">
                                      <p:cBhvr>
                                        <p:cTn id="40" dur="500" fill="hold"/>
                                        <p:tgtEl>
                                          <p:spTgt spid="4"/>
                                        </p:tgtEl>
                                        <p:attrNameLst>
                                          <p:attrName>ppt_w</p:attrName>
                                        </p:attrNameLst>
                                      </p:cBhvr>
                                      <p:tavLst>
                                        <p:tav tm="0">
                                          <p:val>
                                            <p:fltVal val="0"/>
                                          </p:val>
                                        </p:tav>
                                        <p:tav tm="100000">
                                          <p:val>
                                            <p:strVal val="#ppt_w"/>
                                          </p:val>
                                        </p:tav>
                                      </p:tavLst>
                                    </p:anim>
                                    <p:anim calcmode="lin" valueType="num">
                                      <p:cBhvr>
                                        <p:cTn id="41" dur="500" fill="hold"/>
                                        <p:tgtEl>
                                          <p:spTgt spid="4"/>
                                        </p:tgtEl>
                                        <p:attrNameLst>
                                          <p:attrName>ppt_h</p:attrName>
                                        </p:attrNameLst>
                                      </p:cBhvr>
                                      <p:tavLst>
                                        <p:tav tm="0">
                                          <p:val>
                                            <p:fltVal val="0"/>
                                          </p:val>
                                        </p:tav>
                                        <p:tav tm="100000">
                                          <p:val>
                                            <p:strVal val="#ppt_h"/>
                                          </p:val>
                                        </p:tav>
                                      </p:tavLst>
                                    </p:anim>
                                  </p:childTnLst>
                                </p:cTn>
                              </p:par>
                              <p:par>
                                <p:cTn id="42" presetID="1" presetClass="exit" presetSubtype="0" fill="hold" nodeType="withEffect">
                                  <p:stCondLst>
                                    <p:cond delay="0"/>
                                  </p:stCondLst>
                                  <p:childTnLst>
                                    <p:set>
                                      <p:cBhvr>
                                        <p:cTn id="43" dur="1" fill="hold">
                                          <p:stCondLst>
                                            <p:cond delay="0"/>
                                          </p:stCondLst>
                                        </p:cTn>
                                        <p:tgtEl>
                                          <p:spTgt spid="14"/>
                                        </p:tgtEl>
                                        <p:attrNameLst>
                                          <p:attrName>style.visibility</p:attrName>
                                        </p:attrNameLst>
                                      </p:cBhvr>
                                      <p:to>
                                        <p:strVal val="hidden"/>
                                      </p:to>
                                    </p:se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nodeType="clickEffect">
                                  <p:stCondLst>
                                    <p:cond delay="0"/>
                                  </p:stCondLst>
                                  <p:childTnLst>
                                    <p:set>
                                      <p:cBhvr>
                                        <p:cTn id="47" dur="1" fill="hold">
                                          <p:stCondLst>
                                            <p:cond delay="0"/>
                                          </p:stCondLst>
                                        </p:cTn>
                                        <p:tgtEl>
                                          <p:spTgt spid="23"/>
                                        </p:tgtEl>
                                        <p:attrNameLst>
                                          <p:attrName>style.visibility</p:attrName>
                                        </p:attrNameLst>
                                      </p:cBhvr>
                                      <p:to>
                                        <p:strVal val="visible"/>
                                      </p:to>
                                    </p:set>
                                    <p:animEffect transition="in" filter="wipe(left)">
                                      <p:cBhvr>
                                        <p:cTn id="48" dur="500"/>
                                        <p:tgtEl>
                                          <p:spTgt spid="23"/>
                                        </p:tgtEl>
                                      </p:cBhvr>
                                    </p:animEffect>
                                  </p:childTnLst>
                                </p:cTn>
                              </p:par>
                              <p:par>
                                <p:cTn id="49" presetID="1" presetClass="exit" presetSubtype="0" fill="hold" nodeType="withEffect">
                                  <p:stCondLst>
                                    <p:cond delay="0"/>
                                  </p:stCondLst>
                                  <p:childTnLst>
                                    <p:set>
                                      <p:cBhvr>
                                        <p:cTn id="50" dur="1" fill="hold">
                                          <p:stCondLst>
                                            <p:cond delay="0"/>
                                          </p:stCondLst>
                                        </p:cTn>
                                        <p:tgtEl>
                                          <p:spTgt spid="4"/>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22" presetClass="entr" presetSubtype="8" fill="hold" nodeType="clickEffect">
                                  <p:stCondLst>
                                    <p:cond delay="0"/>
                                  </p:stCondLst>
                                  <p:childTnLst>
                                    <p:set>
                                      <p:cBhvr>
                                        <p:cTn id="54" dur="1" fill="hold">
                                          <p:stCondLst>
                                            <p:cond delay="0"/>
                                          </p:stCondLst>
                                        </p:cTn>
                                        <p:tgtEl>
                                          <p:spTgt spid="26"/>
                                        </p:tgtEl>
                                        <p:attrNameLst>
                                          <p:attrName>style.visibility</p:attrName>
                                        </p:attrNameLst>
                                      </p:cBhvr>
                                      <p:to>
                                        <p:strVal val="visible"/>
                                      </p:to>
                                    </p:set>
                                    <p:animEffect transition="in" filter="wipe(left)">
                                      <p:cBhvr>
                                        <p:cTn id="55" dur="500"/>
                                        <p:tgtEl>
                                          <p:spTgt spid="26"/>
                                        </p:tgtEl>
                                      </p:cBhvr>
                                    </p:animEffect>
                                  </p:childTnLst>
                                </p:cTn>
                              </p:par>
                              <p:par>
                                <p:cTn id="56" presetID="1" presetClass="exit" presetSubtype="0" fill="hold" nodeType="withEffect">
                                  <p:stCondLst>
                                    <p:cond delay="0"/>
                                  </p:stCondLst>
                                  <p:childTnLst>
                                    <p:set>
                                      <p:cBhvr>
                                        <p:cTn id="57" dur="1" fill="hold">
                                          <p:stCondLst>
                                            <p:cond delay="0"/>
                                          </p:stCondLst>
                                        </p:cTn>
                                        <p:tgtEl>
                                          <p:spTgt spid="23"/>
                                        </p:tgtEl>
                                        <p:attrNameLst>
                                          <p:attrName>style.visibility</p:attrName>
                                        </p:attrNameLst>
                                      </p:cBhvr>
                                      <p:to>
                                        <p:strVal val="hidden"/>
                                      </p:to>
                                    </p:set>
                                  </p:childTnLst>
                                </p:cTn>
                              </p:par>
                            </p:childTnLst>
                          </p:cTn>
                        </p:par>
                      </p:childTnLst>
                    </p:cTn>
                  </p:par>
                  <p:par>
                    <p:cTn id="58" fill="hold">
                      <p:stCondLst>
                        <p:cond delay="indefinite"/>
                      </p:stCondLst>
                      <p:childTnLst>
                        <p:par>
                          <p:cTn id="59" fill="hold">
                            <p:stCondLst>
                              <p:cond delay="0"/>
                            </p:stCondLst>
                            <p:childTnLst>
                              <p:par>
                                <p:cTn id="60" presetID="22" presetClass="entr" presetSubtype="4" fill="hold" grpId="0" nodeType="clickEffect">
                                  <p:stCondLst>
                                    <p:cond delay="0"/>
                                  </p:stCondLst>
                                  <p:childTnLst>
                                    <p:set>
                                      <p:cBhvr>
                                        <p:cTn id="61" dur="1" fill="hold">
                                          <p:stCondLst>
                                            <p:cond delay="0"/>
                                          </p:stCondLst>
                                        </p:cTn>
                                        <p:tgtEl>
                                          <p:spTgt spid="24586"/>
                                        </p:tgtEl>
                                        <p:attrNameLst>
                                          <p:attrName>style.visibility</p:attrName>
                                        </p:attrNameLst>
                                      </p:cBhvr>
                                      <p:to>
                                        <p:strVal val="visible"/>
                                      </p:to>
                                    </p:set>
                                    <p:animEffect transition="in" filter="wipe(down)">
                                      <p:cBhvr>
                                        <p:cTn id="62" dur="2000"/>
                                        <p:tgtEl>
                                          <p:spTgt spid="245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8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a:xfrm>
            <a:off x="1981200" y="190500"/>
            <a:ext cx="8229600" cy="952500"/>
          </a:xfrm>
        </p:spPr>
        <p:txBody>
          <a:bodyPr>
            <a:noAutofit/>
          </a:bodyPr>
          <a:lstStyle/>
          <a:p>
            <a:pPr eaLnBrk="1" hangingPunct="1"/>
            <a:r>
              <a:rPr lang="en-US" dirty="0" err="1">
                <a:latin typeface="+mn-lt"/>
                <a:ea typeface="MS PGothic" charset="0"/>
              </a:rPr>
              <a:t>Mutex</a:t>
            </a:r>
            <a:r>
              <a:rPr lang="en-US" dirty="0">
                <a:latin typeface="+mn-lt"/>
                <a:ea typeface="MS PGothic" charset="0"/>
              </a:rPr>
              <a:t> Locks</a:t>
            </a:r>
          </a:p>
        </p:txBody>
      </p:sp>
      <p:sp>
        <p:nvSpPr>
          <p:cNvPr id="22531" name="Rectangle 3"/>
          <p:cNvSpPr>
            <a:spLocks noGrp="1" noChangeArrowheads="1"/>
          </p:cNvSpPr>
          <p:nvPr>
            <p:ph idx="1"/>
          </p:nvPr>
        </p:nvSpPr>
        <p:spPr>
          <a:xfrm>
            <a:off x="1480344" y="1212851"/>
            <a:ext cx="9231312" cy="5137150"/>
          </a:xfrm>
        </p:spPr>
        <p:txBody>
          <a:bodyPr>
            <a:normAutofit/>
          </a:bodyPr>
          <a:lstStyle/>
          <a:p>
            <a:pPr marL="342866" indent="-342866">
              <a:lnSpc>
                <a:spcPct val="90000"/>
              </a:lnSpc>
              <a:defRPr/>
            </a:pPr>
            <a:r>
              <a:rPr lang="en-US" sz="2800" dirty="0">
                <a:ea typeface="ＭＳ Ｐゴシック" charset="0"/>
                <a:cs typeface="ＭＳ Ｐゴシック" charset="0"/>
              </a:rPr>
              <a:t>Solve critical section problems using OS</a:t>
            </a:r>
          </a:p>
          <a:p>
            <a:pPr marL="342866" indent="-342866">
              <a:lnSpc>
                <a:spcPct val="90000"/>
              </a:lnSpc>
              <a:defRPr/>
            </a:pPr>
            <a:endParaRPr lang="en-US" sz="2800" dirty="0">
              <a:ea typeface="ＭＳ Ｐゴシック" charset="0"/>
              <a:cs typeface="ＭＳ Ｐゴシック" charset="0"/>
            </a:endParaRPr>
          </a:p>
          <a:p>
            <a:pPr marL="342866" indent="-342866">
              <a:lnSpc>
                <a:spcPct val="90000"/>
              </a:lnSpc>
              <a:defRPr/>
            </a:pPr>
            <a:r>
              <a:rPr lang="en-US" sz="2800" dirty="0" err="1">
                <a:ea typeface="ＭＳ Ｐゴシック" charset="0"/>
                <a:cs typeface="ＭＳ Ｐゴシック" charset="0"/>
              </a:rPr>
              <a:t>Mutex</a:t>
            </a:r>
            <a:r>
              <a:rPr lang="en-US" sz="2800" dirty="0">
                <a:ea typeface="ＭＳ Ｐゴシック" charset="0"/>
                <a:cs typeface="ＭＳ Ｐゴシック" charset="0"/>
              </a:rPr>
              <a:t> lock: protect a critical section</a:t>
            </a:r>
          </a:p>
          <a:p>
            <a:pPr marL="742916" lvl="1" indent="-342866">
              <a:lnSpc>
                <a:spcPct val="90000"/>
              </a:lnSpc>
              <a:defRPr/>
            </a:pPr>
            <a:r>
              <a:rPr lang="en-US" b="1" dirty="0">
                <a:latin typeface="Courier New" charset="0"/>
                <a:ea typeface="Courier New" charset="0"/>
                <a:cs typeface="Courier New" charset="0"/>
              </a:rPr>
              <a:t>acquire()</a:t>
            </a:r>
            <a:r>
              <a:rPr lang="en-US" dirty="0">
                <a:ea typeface="ＭＳ Ｐゴシック" charset="0"/>
                <a:cs typeface="ＭＳ Ｐゴシック" charset="0"/>
              </a:rPr>
              <a:t> a lock </a:t>
            </a:r>
          </a:p>
          <a:p>
            <a:pPr marL="742916" lvl="1" indent="-342866">
              <a:lnSpc>
                <a:spcPct val="90000"/>
              </a:lnSpc>
              <a:defRPr/>
            </a:pPr>
            <a:r>
              <a:rPr lang="en-US" b="1" dirty="0">
                <a:latin typeface="Courier New" charset="0"/>
                <a:ea typeface="Courier New" charset="0"/>
                <a:cs typeface="Courier New" charset="0"/>
              </a:rPr>
              <a:t>release()</a:t>
            </a:r>
            <a:r>
              <a:rPr lang="en-US" dirty="0">
                <a:latin typeface="Courier New" charset="0"/>
                <a:ea typeface="Courier New" charset="0"/>
                <a:cs typeface="Courier New" charset="0"/>
              </a:rPr>
              <a:t> </a:t>
            </a:r>
            <a:r>
              <a:rPr lang="en-US" dirty="0">
                <a:ea typeface="ＭＳ Ｐゴシック" charset="0"/>
                <a:cs typeface="ＭＳ Ｐゴシック" charset="0"/>
              </a:rPr>
              <a:t>the lock</a:t>
            </a:r>
          </a:p>
          <a:p>
            <a:pPr marL="342866" indent="-342866">
              <a:lnSpc>
                <a:spcPct val="90000"/>
              </a:lnSpc>
              <a:defRPr/>
            </a:pPr>
            <a:endParaRPr lang="en-US" sz="2800" b="1" dirty="0">
              <a:ea typeface="ＭＳ Ｐゴシック" charset="0"/>
              <a:cs typeface="Courier New"/>
            </a:endParaRPr>
          </a:p>
          <a:p>
            <a:pPr marL="342866" indent="-342866">
              <a:lnSpc>
                <a:spcPct val="90000"/>
              </a:lnSpc>
              <a:defRPr/>
            </a:pPr>
            <a:r>
              <a:rPr lang="en-US" sz="2800" b="1" dirty="0">
                <a:ea typeface="ＭＳ Ｐゴシック" charset="0"/>
                <a:cs typeface="Courier New"/>
              </a:rPr>
              <a:t>acquire()</a:t>
            </a:r>
            <a:r>
              <a:rPr lang="en-US" sz="2800" dirty="0">
                <a:ea typeface="ＭＳ Ｐゴシック" charset="0"/>
                <a:cs typeface="ＭＳ Ｐゴシック" charset="0"/>
              </a:rPr>
              <a:t> and </a:t>
            </a:r>
            <a:r>
              <a:rPr lang="en-US" sz="2800" b="1" dirty="0">
                <a:ea typeface="ＭＳ Ｐゴシック" charset="0"/>
                <a:cs typeface="Courier New"/>
              </a:rPr>
              <a:t>release()</a:t>
            </a:r>
            <a:r>
              <a:rPr lang="en-US" sz="2800" dirty="0">
                <a:ea typeface="ＭＳ Ｐゴシック" charset="0"/>
                <a:cs typeface="ＭＳ Ｐゴシック" charset="0"/>
              </a:rPr>
              <a:t> must be </a:t>
            </a:r>
            <a:r>
              <a:rPr lang="en-US" sz="2800" dirty="0">
                <a:solidFill>
                  <a:srgbClr val="FF0000"/>
                </a:solidFill>
                <a:ea typeface="ＭＳ Ｐゴシック" charset="0"/>
                <a:cs typeface="ＭＳ Ｐゴシック" charset="0"/>
              </a:rPr>
              <a:t>atomic</a:t>
            </a:r>
          </a:p>
          <a:p>
            <a:pPr marL="342866" indent="-342866">
              <a:lnSpc>
                <a:spcPct val="90000"/>
              </a:lnSpc>
              <a:defRPr/>
            </a:pPr>
            <a:endParaRPr lang="en-US" sz="2800" dirty="0">
              <a:ea typeface="ＭＳ Ｐゴシック" charset="0"/>
              <a:cs typeface="ＭＳ Ｐゴシック" charset="0"/>
            </a:endParaRPr>
          </a:p>
          <a:p>
            <a:pPr marL="342866" indent="-342866">
              <a:lnSpc>
                <a:spcPct val="90000"/>
              </a:lnSpc>
              <a:defRPr/>
            </a:pPr>
            <a:r>
              <a:rPr lang="en-US" sz="2800" dirty="0">
                <a:ea typeface="ＭＳ Ｐゴシック" charset="0"/>
                <a:cs typeface="ＭＳ Ｐゴシック" charset="0"/>
              </a:rPr>
              <a:t>This solution </a:t>
            </a:r>
            <a:r>
              <a:rPr lang="en-US" sz="2800" b="1" dirty="0">
                <a:ea typeface="ＭＳ Ｐゴシック" charset="0"/>
                <a:cs typeface="ＭＳ Ｐゴシック" charset="0"/>
              </a:rPr>
              <a:t>requires </a:t>
            </a:r>
            <a:r>
              <a:rPr lang="en-US" sz="2800" dirty="0">
                <a:solidFill>
                  <a:srgbClr val="FF0000"/>
                </a:solidFill>
                <a:ea typeface="ＭＳ Ｐゴシック" charset="0"/>
                <a:cs typeface="ＭＳ Ｐゴシック" charset="-128"/>
              </a:rPr>
              <a:t>busy waiting</a:t>
            </a:r>
          </a:p>
          <a:p>
            <a:pPr marL="0" indent="0">
              <a:lnSpc>
                <a:spcPct val="90000"/>
              </a:lnSpc>
              <a:buNone/>
              <a:defRPr/>
            </a:pPr>
            <a:endParaRPr lang="en-US" sz="1600" dirty="0">
              <a:ea typeface="ＭＳ Ｐゴシック" charset="0"/>
              <a:cs typeface="ＭＳ Ｐゴシック" charset="0"/>
            </a:endParaRPr>
          </a:p>
        </p:txBody>
      </p:sp>
      <p:sp>
        <p:nvSpPr>
          <p:cNvPr id="2" name="Slide Number Placeholder 1"/>
          <p:cNvSpPr>
            <a:spLocks noGrp="1"/>
          </p:cNvSpPr>
          <p:nvPr>
            <p:ph type="sldNum" sz="quarter" idx="4"/>
          </p:nvPr>
        </p:nvSpPr>
        <p:spPr/>
        <p:txBody>
          <a:bodyPr/>
          <a:lstStyle/>
          <a:p>
            <a:fld id="{8353CCE1-ED68-4673-B2B8-9A8ACC32B759}" type="slidenum">
              <a:rPr lang="en-US" smtClean="0"/>
              <a:pPr/>
              <a:t>11</a:t>
            </a:fld>
            <a:endParaRPr lang="en-US" dirty="0"/>
          </a:p>
        </p:txBody>
      </p:sp>
      <p:pic>
        <p:nvPicPr>
          <p:cNvPr id="3" name="Picture 2"/>
          <p:cNvPicPr>
            <a:picLocks noChangeAspect="1"/>
          </p:cNvPicPr>
          <p:nvPr/>
        </p:nvPicPr>
        <p:blipFill>
          <a:blip r:embed="rId3"/>
          <a:stretch>
            <a:fillRect/>
          </a:stretch>
        </p:blipFill>
        <p:spPr>
          <a:xfrm>
            <a:off x="8458200" y="1981200"/>
            <a:ext cx="2819400" cy="2819400"/>
          </a:xfrm>
          <a:prstGeom prst="rect">
            <a:avLst/>
          </a:prstGeom>
        </p:spPr>
      </p:pic>
    </p:spTree>
    <p:extLst>
      <p:ext uri="{BB962C8B-B14F-4D97-AF65-F5344CB8AC3E}">
        <p14:creationId xmlns:p14="http://schemas.microsoft.com/office/powerpoint/2010/main" val="9132274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8" name="Title 1"/>
          <p:cNvSpPr>
            <a:spLocks noGrp="1"/>
          </p:cNvSpPr>
          <p:nvPr>
            <p:ph type="title"/>
          </p:nvPr>
        </p:nvSpPr>
        <p:spPr>
          <a:xfrm>
            <a:off x="1981200" y="381001"/>
            <a:ext cx="8229600" cy="576263"/>
          </a:xfrm>
        </p:spPr>
        <p:txBody>
          <a:bodyPr>
            <a:normAutofit fontScale="90000"/>
          </a:bodyPr>
          <a:lstStyle/>
          <a:p>
            <a:r>
              <a:rPr lang="en-US" dirty="0">
                <a:latin typeface="Courier New"/>
                <a:ea typeface="MS PGothic" charset="0"/>
                <a:cs typeface="Courier New"/>
              </a:rPr>
              <a:t>acquire()</a:t>
            </a:r>
          </a:p>
        </p:txBody>
      </p:sp>
      <p:sp>
        <p:nvSpPr>
          <p:cNvPr id="26629" name="Content Placeholder 2"/>
          <p:cNvSpPr>
            <a:spLocks noGrp="1"/>
          </p:cNvSpPr>
          <p:nvPr>
            <p:ph idx="1"/>
          </p:nvPr>
        </p:nvSpPr>
        <p:spPr>
          <a:xfrm>
            <a:off x="1828800" y="1169988"/>
            <a:ext cx="8610600" cy="5459412"/>
          </a:xfrm>
        </p:spPr>
        <p:txBody>
          <a:bodyPr>
            <a:normAutofit/>
          </a:bodyPr>
          <a:lstStyle/>
          <a:p>
            <a:pPr marL="0" indent="0">
              <a:buNone/>
            </a:pPr>
            <a:r>
              <a:rPr lang="en-US" sz="2800" b="1" dirty="0">
                <a:latin typeface="Courier New" charset="0"/>
                <a:ea typeface="MS PGothic" charset="0"/>
                <a:cs typeface="Courier New" charset="0"/>
              </a:rPr>
              <a:t>   </a:t>
            </a:r>
            <a:r>
              <a:rPr lang="en-US" sz="2800" dirty="0">
                <a:latin typeface="Courier New" charset="0"/>
                <a:ea typeface="MS PGothic" charset="0"/>
                <a:cs typeface="Courier New" charset="0"/>
              </a:rPr>
              <a:t>acquire() {</a:t>
            </a:r>
            <a:br>
              <a:rPr lang="en-US" sz="2800" dirty="0">
                <a:latin typeface="Courier New" charset="0"/>
                <a:ea typeface="MS PGothic" charset="0"/>
                <a:cs typeface="Courier New" charset="0"/>
              </a:rPr>
            </a:br>
            <a:r>
              <a:rPr lang="en-US" sz="2800" dirty="0">
                <a:latin typeface="Courier New" charset="0"/>
                <a:ea typeface="MS PGothic" charset="0"/>
                <a:cs typeface="Courier New" charset="0"/>
              </a:rPr>
              <a:t>       while (</a:t>
            </a:r>
            <a:r>
              <a:rPr lang="en-US" sz="2800" dirty="0">
                <a:solidFill>
                  <a:srgbClr val="FF0000"/>
                </a:solidFill>
                <a:latin typeface="Courier New" charset="0"/>
                <a:ea typeface="MS PGothic" charset="0"/>
                <a:cs typeface="Courier New" charset="0"/>
              </a:rPr>
              <a:t>!available</a:t>
            </a:r>
            <a:r>
              <a:rPr lang="en-US" sz="2800" dirty="0">
                <a:latin typeface="Courier New" charset="0"/>
                <a:ea typeface="MS PGothic" charset="0"/>
                <a:cs typeface="Courier New" charset="0"/>
              </a:rPr>
              <a:t>) </a:t>
            </a:r>
          </a:p>
          <a:p>
            <a:pPr marL="0" indent="0">
              <a:buNone/>
            </a:pPr>
            <a:r>
              <a:rPr lang="en-US" sz="2800" dirty="0">
                <a:latin typeface="Courier New" charset="0"/>
                <a:ea typeface="MS PGothic" charset="0"/>
                <a:cs typeface="Courier New" charset="0"/>
              </a:rPr>
              <a:t>          ; /* busy wait */ </a:t>
            </a:r>
          </a:p>
          <a:p>
            <a:pPr marL="0" indent="0">
              <a:buNone/>
            </a:pPr>
            <a:r>
              <a:rPr lang="en-US" sz="2800" dirty="0">
                <a:latin typeface="Courier New" charset="0"/>
                <a:ea typeface="MS PGothic" charset="0"/>
                <a:cs typeface="Courier New" charset="0"/>
              </a:rPr>
              <a:t>       available = </a:t>
            </a:r>
            <a:r>
              <a:rPr lang="en-US" sz="2800" dirty="0">
                <a:solidFill>
                  <a:srgbClr val="FF0000"/>
                </a:solidFill>
                <a:latin typeface="Courier New" charset="0"/>
                <a:ea typeface="MS PGothic" charset="0"/>
                <a:cs typeface="Courier New" charset="0"/>
              </a:rPr>
              <a:t>false</a:t>
            </a:r>
            <a:r>
              <a:rPr lang="en-US" sz="2800" dirty="0">
                <a:latin typeface="Courier New" charset="0"/>
                <a:ea typeface="MS PGothic" charset="0"/>
                <a:cs typeface="Courier New" charset="0"/>
              </a:rPr>
              <a:t>;</a:t>
            </a:r>
          </a:p>
          <a:p>
            <a:pPr marL="0" indent="0">
              <a:buNone/>
            </a:pPr>
            <a:r>
              <a:rPr lang="en-US" sz="2800" dirty="0">
                <a:latin typeface="Courier New" charset="0"/>
                <a:ea typeface="MS PGothic" charset="0"/>
                <a:cs typeface="Courier New" charset="0"/>
              </a:rPr>
              <a:t>   } </a:t>
            </a:r>
          </a:p>
          <a:p>
            <a:pPr marL="0" indent="0">
              <a:buNone/>
            </a:pPr>
            <a:r>
              <a:rPr lang="en-US" sz="2200" dirty="0">
                <a:latin typeface="Courier New" charset="0"/>
                <a:ea typeface="MS PGothic" charset="0"/>
                <a:cs typeface="Courier New" charset="0"/>
              </a:rPr>
              <a:t>   </a:t>
            </a:r>
            <a:endParaRPr lang="en-US" sz="2400" dirty="0">
              <a:latin typeface="Courier New" charset="0"/>
              <a:ea typeface="MS PGothic" charset="0"/>
              <a:cs typeface="Courier New" charset="0"/>
            </a:endParaRPr>
          </a:p>
          <a:p>
            <a:pPr marL="0" indent="0">
              <a:buNone/>
            </a:pPr>
            <a:endParaRPr lang="en-US" sz="2400" dirty="0">
              <a:latin typeface="Helvetica" charset="0"/>
              <a:ea typeface="MS PGothic" charset="0"/>
            </a:endParaRPr>
          </a:p>
        </p:txBody>
      </p:sp>
      <p:grpSp>
        <p:nvGrpSpPr>
          <p:cNvPr id="6" name="Group 5"/>
          <p:cNvGrpSpPr/>
          <p:nvPr/>
        </p:nvGrpSpPr>
        <p:grpSpPr>
          <a:xfrm>
            <a:off x="6477000" y="3733800"/>
            <a:ext cx="2286000" cy="609600"/>
            <a:chOff x="5782597" y="3505200"/>
            <a:chExt cx="2400300" cy="609600"/>
          </a:xfrm>
        </p:grpSpPr>
        <p:sp>
          <p:nvSpPr>
            <p:cNvPr id="7" name="Rectangle 3"/>
            <p:cNvSpPr txBox="1">
              <a:spLocks noChangeArrowheads="1"/>
            </p:cNvSpPr>
            <p:nvPr/>
          </p:nvSpPr>
          <p:spPr>
            <a:xfrm>
              <a:off x="5860025" y="3505200"/>
              <a:ext cx="2162851" cy="53340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fontAlgn="auto">
                <a:spcAft>
                  <a:spcPts val="0"/>
                </a:spcAft>
                <a:buNone/>
              </a:pPr>
              <a:r>
                <a:rPr lang="en-US" sz="2800" dirty="0">
                  <a:solidFill>
                    <a:srgbClr val="FF0000"/>
                  </a:solidFill>
                  <a:ea typeface="MS PGothic" charset="0"/>
                </a:rPr>
                <a:t>Locked it!</a:t>
              </a:r>
            </a:p>
          </p:txBody>
        </p:sp>
        <p:sp>
          <p:nvSpPr>
            <p:cNvPr id="8" name="Rounded Rectangular Callout 7"/>
            <p:cNvSpPr/>
            <p:nvPr/>
          </p:nvSpPr>
          <p:spPr>
            <a:xfrm>
              <a:off x="5782597" y="3505200"/>
              <a:ext cx="2400300" cy="609600"/>
            </a:xfrm>
            <a:prstGeom prst="wedgeRoundRectCallout">
              <a:avLst>
                <a:gd name="adj1" fmla="val -32980"/>
                <a:gd name="adj2" fmla="val -136822"/>
                <a:gd name="adj3" fmla="val 16667"/>
              </a:avLst>
            </a:prstGeom>
            <a:noFill/>
            <a:ln w="3810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9" name="Group 8"/>
          <p:cNvGrpSpPr/>
          <p:nvPr/>
        </p:nvGrpSpPr>
        <p:grpSpPr>
          <a:xfrm>
            <a:off x="7924800" y="1371600"/>
            <a:ext cx="2057400" cy="685800"/>
            <a:chOff x="6934200" y="3276600"/>
            <a:chExt cx="2057400" cy="685800"/>
          </a:xfrm>
        </p:grpSpPr>
        <p:sp>
          <p:nvSpPr>
            <p:cNvPr id="10" name="Rectangle 3"/>
            <p:cNvSpPr txBox="1">
              <a:spLocks noChangeArrowheads="1"/>
            </p:cNvSpPr>
            <p:nvPr/>
          </p:nvSpPr>
          <p:spPr>
            <a:xfrm>
              <a:off x="7086600" y="3352800"/>
              <a:ext cx="1905000" cy="53340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fontAlgn="auto">
                <a:spcAft>
                  <a:spcPts val="0"/>
                </a:spcAft>
                <a:buNone/>
              </a:pPr>
              <a:r>
                <a:rPr lang="en-US" sz="2800" dirty="0">
                  <a:solidFill>
                    <a:srgbClr val="FF0000"/>
                  </a:solidFill>
                  <a:ea typeface="MS PGothic" charset="0"/>
                </a:rPr>
                <a:t>It is locked!</a:t>
              </a:r>
            </a:p>
          </p:txBody>
        </p:sp>
        <p:sp>
          <p:nvSpPr>
            <p:cNvPr id="11" name="Rounded Rectangular Callout 10"/>
            <p:cNvSpPr/>
            <p:nvPr/>
          </p:nvSpPr>
          <p:spPr>
            <a:xfrm>
              <a:off x="6934200" y="3276600"/>
              <a:ext cx="2057400" cy="685800"/>
            </a:xfrm>
            <a:prstGeom prst="wedgeRoundRectCallout">
              <a:avLst>
                <a:gd name="adj1" fmla="val -84120"/>
                <a:gd name="adj2" fmla="val 26963"/>
                <a:gd name="adj3" fmla="val 16667"/>
              </a:avLst>
            </a:prstGeom>
            <a:noFill/>
            <a:ln w="3810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 name="Slide Number Placeholder 1"/>
          <p:cNvSpPr>
            <a:spLocks noGrp="1"/>
          </p:cNvSpPr>
          <p:nvPr>
            <p:ph type="sldNum" sz="quarter" idx="4"/>
          </p:nvPr>
        </p:nvSpPr>
        <p:spPr/>
        <p:txBody>
          <a:bodyPr/>
          <a:lstStyle/>
          <a:p>
            <a:fld id="{8353CCE1-ED68-4673-B2B8-9A8ACC32B759}" type="slidenum">
              <a:rPr lang="en-US" smtClean="0"/>
              <a:pPr/>
              <a:t>12</a:t>
            </a:fld>
            <a:endParaRPr lang="en-US" dirty="0"/>
          </a:p>
        </p:txBody>
      </p:sp>
      <p:sp>
        <p:nvSpPr>
          <p:cNvPr id="12" name="Rectangle 11"/>
          <p:cNvSpPr/>
          <p:nvPr/>
        </p:nvSpPr>
        <p:spPr>
          <a:xfrm>
            <a:off x="3886200" y="2133600"/>
            <a:ext cx="533400" cy="533400"/>
          </a:xfrm>
          <a:prstGeom prst="rect">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45326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 calcmode="lin" valueType="num">
                                      <p:cBhvr>
                                        <p:cTn id="12" dur="500" fill="hold"/>
                                        <p:tgtEl>
                                          <p:spTgt spid="12"/>
                                        </p:tgtEl>
                                        <p:attrNameLst>
                                          <p:attrName>ppt_w</p:attrName>
                                        </p:attrNameLst>
                                      </p:cBhvr>
                                      <p:tavLst>
                                        <p:tav tm="0">
                                          <p:val>
                                            <p:fltVal val="0"/>
                                          </p:val>
                                        </p:tav>
                                        <p:tav tm="100000">
                                          <p:val>
                                            <p:strVal val="#ppt_w"/>
                                          </p:val>
                                        </p:tav>
                                      </p:tavLst>
                                    </p:anim>
                                    <p:anim calcmode="lin" valueType="num">
                                      <p:cBhvr>
                                        <p:cTn id="13" dur="500" fill="hold"/>
                                        <p:tgtEl>
                                          <p:spTgt spid="12"/>
                                        </p:tgtEl>
                                        <p:attrNameLst>
                                          <p:attrName>ppt_h</p:attrName>
                                        </p:attrNameLst>
                                      </p:cBhvr>
                                      <p:tavLst>
                                        <p:tav tm="0">
                                          <p:val>
                                            <p:fltVal val="0"/>
                                          </p:val>
                                        </p:tav>
                                        <p:tav tm="100000">
                                          <p:val>
                                            <p:strVal val="#ppt_h"/>
                                          </p:val>
                                        </p:tav>
                                      </p:tavLst>
                                    </p:anim>
                                    <p:animEffect transition="in" filter="fade">
                                      <p:cBhvr>
                                        <p:cTn id="14" dur="500"/>
                                        <p:tgtEl>
                                          <p:spTgt spid="12"/>
                                        </p:tgtEl>
                                      </p:cBhvr>
                                    </p:animEffect>
                                  </p:childTnLst>
                                </p:cTn>
                              </p:par>
                              <p:par>
                                <p:cTn id="15" presetID="1" presetClass="exit" presetSubtype="0" fill="hold" nodeType="withEffect">
                                  <p:stCondLst>
                                    <p:cond delay="0"/>
                                  </p:stCondLst>
                                  <p:childTnLst>
                                    <p:set>
                                      <p:cBhvr>
                                        <p:cTn id="16" dur="1" fill="hold">
                                          <p:stCondLst>
                                            <p:cond delay="0"/>
                                          </p:stCondLst>
                                        </p:cTn>
                                        <p:tgtEl>
                                          <p:spTgt spid="9"/>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wipe(up)">
                                      <p:cBhvr>
                                        <p:cTn id="21" dur="500"/>
                                        <p:tgtEl>
                                          <p:spTgt spid="6"/>
                                        </p:tgtEl>
                                      </p:cBhvr>
                                    </p:animEffect>
                                  </p:childTnLst>
                                </p:cTn>
                              </p:par>
                              <p:par>
                                <p:cTn id="22" presetID="1" presetClass="exit" presetSubtype="0" fill="hold" grpId="1" nodeType="withEffect">
                                  <p:stCondLst>
                                    <p:cond delay="0"/>
                                  </p:stCondLst>
                                  <p:childTnLst>
                                    <p:set>
                                      <p:cBhvr>
                                        <p:cTn id="23" dur="1" fill="hold">
                                          <p:stCondLst>
                                            <p:cond delay="0"/>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8" name="Title 1"/>
          <p:cNvSpPr>
            <a:spLocks noGrp="1"/>
          </p:cNvSpPr>
          <p:nvPr>
            <p:ph type="title"/>
          </p:nvPr>
        </p:nvSpPr>
        <p:spPr>
          <a:xfrm>
            <a:off x="508000" y="228600"/>
            <a:ext cx="11379200" cy="1054764"/>
          </a:xfrm>
        </p:spPr>
        <p:txBody>
          <a:bodyPr>
            <a:normAutofit fontScale="90000"/>
          </a:bodyPr>
          <a:lstStyle/>
          <a:p>
            <a:r>
              <a:rPr lang="en-US" sz="4000" b="1" dirty="0">
                <a:solidFill>
                  <a:srgbClr val="FF0000"/>
                </a:solidFill>
              </a:rPr>
              <a:t>Exercise 2:</a:t>
            </a:r>
            <a:r>
              <a:rPr lang="en-US" sz="4000" b="1" dirty="0"/>
              <a:t> </a:t>
            </a:r>
            <a:r>
              <a:rPr lang="en-US" sz="4000" dirty="0"/>
              <a:t>Please complete the following code. </a:t>
            </a:r>
            <a:r>
              <a:rPr lang="en-US" dirty="0">
                <a:latin typeface="Courier New"/>
                <a:ea typeface="MS PGothic" charset="0"/>
                <a:cs typeface="Courier New"/>
              </a:rPr>
              <a:t>release()</a:t>
            </a:r>
          </a:p>
        </p:txBody>
      </p:sp>
      <p:sp>
        <p:nvSpPr>
          <p:cNvPr id="26629" name="Content Placeholder 2"/>
          <p:cNvSpPr>
            <a:spLocks noGrp="1"/>
          </p:cNvSpPr>
          <p:nvPr>
            <p:ph idx="1"/>
          </p:nvPr>
        </p:nvSpPr>
        <p:spPr>
          <a:xfrm>
            <a:off x="3200400" y="1550988"/>
            <a:ext cx="6324600" cy="1725612"/>
          </a:xfrm>
        </p:spPr>
        <p:txBody>
          <a:bodyPr>
            <a:normAutofit/>
          </a:bodyPr>
          <a:lstStyle/>
          <a:p>
            <a:pPr marL="0" indent="0">
              <a:buNone/>
            </a:pPr>
            <a:r>
              <a:rPr lang="en-US" sz="2800" dirty="0">
                <a:latin typeface="Courier New" charset="0"/>
                <a:ea typeface="MS PGothic" charset="0"/>
                <a:cs typeface="Courier New" charset="0"/>
              </a:rPr>
              <a:t>release() { </a:t>
            </a:r>
          </a:p>
          <a:p>
            <a:pPr marL="0" indent="0">
              <a:buNone/>
            </a:pPr>
            <a:r>
              <a:rPr lang="en-US" sz="2800" dirty="0">
                <a:latin typeface="Courier New" charset="0"/>
                <a:ea typeface="MS PGothic" charset="0"/>
                <a:cs typeface="Courier New" charset="0"/>
              </a:rPr>
              <a:t>   </a:t>
            </a:r>
            <a:r>
              <a:rPr lang="en-US" sz="2800" dirty="0">
                <a:solidFill>
                  <a:srgbClr val="FF0000"/>
                </a:solidFill>
                <a:latin typeface="Courier New" charset="0"/>
                <a:ea typeface="MS PGothic" charset="0"/>
                <a:cs typeface="Courier New" charset="0"/>
              </a:rPr>
              <a:t>available = true;</a:t>
            </a:r>
            <a:r>
              <a:rPr lang="en-US" sz="2800" dirty="0">
                <a:latin typeface="Courier New" charset="0"/>
                <a:ea typeface="MS PGothic" charset="0"/>
                <a:cs typeface="Courier New" charset="0"/>
              </a:rPr>
              <a:t> </a:t>
            </a:r>
          </a:p>
          <a:p>
            <a:pPr marL="0" indent="0">
              <a:buNone/>
            </a:pPr>
            <a:r>
              <a:rPr lang="en-US" sz="2800" dirty="0">
                <a:latin typeface="Courier New" charset="0"/>
                <a:ea typeface="MS PGothic" charset="0"/>
                <a:cs typeface="Courier New" charset="0"/>
              </a:rPr>
              <a:t>} </a:t>
            </a:r>
          </a:p>
          <a:p>
            <a:pPr marL="0" indent="0">
              <a:buNone/>
            </a:pPr>
            <a:endParaRPr lang="en-US" sz="2800" dirty="0">
              <a:latin typeface="Courier New" charset="0"/>
              <a:ea typeface="MS PGothic" charset="0"/>
              <a:cs typeface="Courier New" charset="0"/>
            </a:endParaRPr>
          </a:p>
          <a:p>
            <a:pPr marL="0" indent="0">
              <a:buNone/>
            </a:pPr>
            <a:endParaRPr lang="en-US" sz="2800" dirty="0">
              <a:latin typeface="Courier New" charset="0"/>
              <a:ea typeface="MS PGothic" charset="0"/>
              <a:cs typeface="Courier New" charset="0"/>
            </a:endParaRPr>
          </a:p>
          <a:p>
            <a:pPr marL="0" indent="0">
              <a:buNone/>
            </a:pPr>
            <a:endParaRPr lang="en-US" sz="2800" dirty="0">
              <a:latin typeface="Helvetica" charset="0"/>
              <a:ea typeface="MS PGothic" charset="0"/>
            </a:endParaRPr>
          </a:p>
        </p:txBody>
      </p:sp>
      <p:sp>
        <p:nvSpPr>
          <p:cNvPr id="2" name="Slide Number Placeholder 1"/>
          <p:cNvSpPr>
            <a:spLocks noGrp="1"/>
          </p:cNvSpPr>
          <p:nvPr>
            <p:ph type="sldNum" sz="quarter" idx="4"/>
          </p:nvPr>
        </p:nvSpPr>
        <p:spPr/>
        <p:txBody>
          <a:bodyPr/>
          <a:lstStyle/>
          <a:p>
            <a:fld id="{8353CCE1-ED68-4673-B2B8-9A8ACC32B759}" type="slidenum">
              <a:rPr lang="en-US" smtClean="0"/>
              <a:pPr/>
              <a:t>13</a:t>
            </a:fld>
            <a:endParaRPr lang="en-US" dirty="0"/>
          </a:p>
        </p:txBody>
      </p:sp>
      <p:sp>
        <p:nvSpPr>
          <p:cNvPr id="5" name="Content Placeholder 2"/>
          <p:cNvSpPr txBox="1">
            <a:spLocks/>
          </p:cNvSpPr>
          <p:nvPr/>
        </p:nvSpPr>
        <p:spPr>
          <a:xfrm>
            <a:off x="3200400" y="3810000"/>
            <a:ext cx="6324600" cy="2819400"/>
          </a:xfrm>
          <a:prstGeom prst="rect">
            <a:avLst/>
          </a:prstGeom>
        </p:spPr>
        <p:txBody>
          <a:bodyPr vert="horz" lIns="91440" tIns="45720" rIns="91440" bIns="45720" rtlCol="0">
            <a:normAutofit fontScale="92500" lnSpcReduction="200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3000" dirty="0">
                <a:latin typeface="Courier New" charset="0"/>
                <a:ea typeface="MS PGothic" charset="0"/>
                <a:cs typeface="Courier New" charset="0"/>
              </a:rPr>
              <a:t>do { </a:t>
            </a:r>
          </a:p>
          <a:p>
            <a:pPr marL="0" indent="0">
              <a:buNone/>
            </a:pPr>
            <a:r>
              <a:rPr lang="en-US" sz="3000" i="1" dirty="0">
                <a:latin typeface="Courier New" charset="0"/>
                <a:ea typeface="MS PGothic" charset="0"/>
                <a:cs typeface="Courier New" charset="0"/>
              </a:rPr>
              <a:t>    </a:t>
            </a:r>
            <a:r>
              <a:rPr lang="en-US" sz="3000" i="1" dirty="0">
                <a:solidFill>
                  <a:srgbClr val="FF0000"/>
                </a:solidFill>
                <a:latin typeface="Courier New" charset="0"/>
                <a:ea typeface="MS PGothic" charset="0"/>
                <a:cs typeface="Courier New" charset="0"/>
              </a:rPr>
              <a:t>acquire lock</a:t>
            </a:r>
          </a:p>
          <a:p>
            <a:pPr marL="0" indent="0">
              <a:buNone/>
            </a:pPr>
            <a:r>
              <a:rPr lang="en-US" sz="3000" dirty="0">
                <a:latin typeface="Courier New" charset="0"/>
                <a:ea typeface="MS PGothic" charset="0"/>
                <a:cs typeface="Courier New" charset="0"/>
              </a:rPr>
              <a:t>        critical section</a:t>
            </a:r>
          </a:p>
          <a:p>
            <a:pPr marL="0" indent="0">
              <a:buNone/>
            </a:pPr>
            <a:r>
              <a:rPr lang="en-US" sz="3000" i="1" dirty="0">
                <a:latin typeface="Courier New" charset="0"/>
                <a:ea typeface="MS PGothic" charset="0"/>
                <a:cs typeface="Courier New" charset="0"/>
              </a:rPr>
              <a:t>    </a:t>
            </a:r>
            <a:r>
              <a:rPr lang="en-US" sz="3000" i="1" dirty="0">
                <a:solidFill>
                  <a:srgbClr val="FF0000"/>
                </a:solidFill>
                <a:latin typeface="Courier New" charset="0"/>
                <a:ea typeface="MS PGothic" charset="0"/>
                <a:cs typeface="Courier New" charset="0"/>
              </a:rPr>
              <a:t>release lock </a:t>
            </a:r>
          </a:p>
          <a:p>
            <a:pPr marL="0" indent="0">
              <a:buNone/>
            </a:pPr>
            <a:r>
              <a:rPr lang="en-US" sz="3000" dirty="0">
                <a:latin typeface="Courier New" charset="0"/>
                <a:ea typeface="MS PGothic" charset="0"/>
                <a:cs typeface="Courier New" charset="0"/>
              </a:rPr>
              <a:t>        remainder section </a:t>
            </a:r>
          </a:p>
          <a:p>
            <a:pPr marL="0" indent="0">
              <a:buNone/>
            </a:pPr>
            <a:r>
              <a:rPr lang="en-US" sz="3000" dirty="0">
                <a:latin typeface="Courier New" charset="0"/>
                <a:ea typeface="MS PGothic" charset="0"/>
                <a:cs typeface="Courier New" charset="0"/>
              </a:rPr>
              <a:t>} while (true); </a:t>
            </a:r>
          </a:p>
          <a:p>
            <a:pPr marL="0" indent="0">
              <a:buNone/>
            </a:pPr>
            <a:endParaRPr lang="en-US" sz="3000" dirty="0">
              <a:latin typeface="Courier New" charset="0"/>
              <a:ea typeface="MS PGothic" charset="0"/>
              <a:cs typeface="Courier New" charset="0"/>
            </a:endParaRPr>
          </a:p>
          <a:p>
            <a:pPr marL="0" indent="0">
              <a:buNone/>
            </a:pPr>
            <a:endParaRPr lang="en-US" sz="2800" dirty="0">
              <a:latin typeface="Helvetica" charset="0"/>
              <a:ea typeface="MS PGothic" charset="0"/>
            </a:endParaRPr>
          </a:p>
        </p:txBody>
      </p:sp>
      <p:sp>
        <p:nvSpPr>
          <p:cNvPr id="6" name="Rectangle 5"/>
          <p:cNvSpPr/>
          <p:nvPr/>
        </p:nvSpPr>
        <p:spPr>
          <a:xfrm>
            <a:off x="6362700" y="2018635"/>
            <a:ext cx="1553966" cy="572165"/>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 name="Rectangle 6"/>
          <p:cNvSpPr/>
          <p:nvPr/>
        </p:nvSpPr>
        <p:spPr>
          <a:xfrm>
            <a:off x="5867400" y="4114800"/>
            <a:ext cx="1553966" cy="572165"/>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 name="Rectangle 7"/>
          <p:cNvSpPr/>
          <p:nvPr/>
        </p:nvSpPr>
        <p:spPr>
          <a:xfrm>
            <a:off x="5715000" y="5029200"/>
            <a:ext cx="1553966" cy="494635"/>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99873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xit" presetSubtype="32" fill="hold" grpId="0" nodeType="clickEffect">
                                  <p:stCondLst>
                                    <p:cond delay="0"/>
                                  </p:stCondLst>
                                  <p:childTnLst>
                                    <p:anim calcmode="lin" valueType="num">
                                      <p:cBhvr>
                                        <p:cTn id="6" dur="500"/>
                                        <p:tgtEl>
                                          <p:spTgt spid="6"/>
                                        </p:tgtEl>
                                        <p:attrNameLst>
                                          <p:attrName>ppt_w</p:attrName>
                                        </p:attrNameLst>
                                      </p:cBhvr>
                                      <p:tavLst>
                                        <p:tav tm="0">
                                          <p:val>
                                            <p:strVal val="ppt_w"/>
                                          </p:val>
                                        </p:tav>
                                        <p:tav tm="100000">
                                          <p:val>
                                            <p:fltVal val="0"/>
                                          </p:val>
                                        </p:tav>
                                      </p:tavLst>
                                    </p:anim>
                                    <p:anim calcmode="lin" valueType="num">
                                      <p:cBhvr>
                                        <p:cTn id="7" dur="500"/>
                                        <p:tgtEl>
                                          <p:spTgt spid="6"/>
                                        </p:tgtEl>
                                        <p:attrNameLst>
                                          <p:attrName>ppt_h</p:attrName>
                                        </p:attrNameLst>
                                      </p:cBhvr>
                                      <p:tavLst>
                                        <p:tav tm="0">
                                          <p:val>
                                            <p:strVal val="ppt_h"/>
                                          </p:val>
                                        </p:tav>
                                        <p:tav tm="100000">
                                          <p:val>
                                            <p:fltVal val="0"/>
                                          </p:val>
                                        </p:tav>
                                      </p:tavLst>
                                    </p:anim>
                                    <p:animEffect transition="out" filter="fade">
                                      <p:cBhvr>
                                        <p:cTn id="8" dur="500"/>
                                        <p:tgtEl>
                                          <p:spTgt spid="6"/>
                                        </p:tgtEl>
                                      </p:cBhvr>
                                    </p:animEffect>
                                    <p:set>
                                      <p:cBhvr>
                                        <p:cTn id="9" dur="1" fill="hold">
                                          <p:stCondLst>
                                            <p:cond delay="499"/>
                                          </p:stCondLst>
                                        </p:cTn>
                                        <p:tgtEl>
                                          <p:spTgt spid="6"/>
                                        </p:tgtEl>
                                        <p:attrNameLst>
                                          <p:attrName>style.visibility</p:attrName>
                                        </p:attrNameLst>
                                      </p:cBhvr>
                                      <p:to>
                                        <p:strVal val="hidden"/>
                                      </p:to>
                                    </p:set>
                                  </p:childTnLst>
                                </p:cTn>
                              </p:par>
                            </p:childTnLst>
                          </p:cTn>
                        </p:par>
                      </p:childTnLst>
                    </p:cTn>
                  </p:par>
                  <p:par>
                    <p:cTn id="10" fill="hold">
                      <p:stCondLst>
                        <p:cond delay="indefinite"/>
                      </p:stCondLst>
                      <p:childTnLst>
                        <p:par>
                          <p:cTn id="11" fill="hold">
                            <p:stCondLst>
                              <p:cond delay="0"/>
                            </p:stCondLst>
                            <p:childTnLst>
                              <p:par>
                                <p:cTn id="12" presetID="53" presetClass="exit" presetSubtype="32" fill="hold" grpId="0" nodeType="clickEffect">
                                  <p:stCondLst>
                                    <p:cond delay="0"/>
                                  </p:stCondLst>
                                  <p:childTnLst>
                                    <p:anim calcmode="lin" valueType="num">
                                      <p:cBhvr>
                                        <p:cTn id="13" dur="500"/>
                                        <p:tgtEl>
                                          <p:spTgt spid="7"/>
                                        </p:tgtEl>
                                        <p:attrNameLst>
                                          <p:attrName>ppt_w</p:attrName>
                                        </p:attrNameLst>
                                      </p:cBhvr>
                                      <p:tavLst>
                                        <p:tav tm="0">
                                          <p:val>
                                            <p:strVal val="ppt_w"/>
                                          </p:val>
                                        </p:tav>
                                        <p:tav tm="100000">
                                          <p:val>
                                            <p:fltVal val="0"/>
                                          </p:val>
                                        </p:tav>
                                      </p:tavLst>
                                    </p:anim>
                                    <p:anim calcmode="lin" valueType="num">
                                      <p:cBhvr>
                                        <p:cTn id="14" dur="500"/>
                                        <p:tgtEl>
                                          <p:spTgt spid="7"/>
                                        </p:tgtEl>
                                        <p:attrNameLst>
                                          <p:attrName>ppt_h</p:attrName>
                                        </p:attrNameLst>
                                      </p:cBhvr>
                                      <p:tavLst>
                                        <p:tav tm="0">
                                          <p:val>
                                            <p:strVal val="ppt_h"/>
                                          </p:val>
                                        </p:tav>
                                        <p:tav tm="100000">
                                          <p:val>
                                            <p:fltVal val="0"/>
                                          </p:val>
                                        </p:tav>
                                      </p:tavLst>
                                    </p:anim>
                                    <p:animEffect transition="out" filter="fade">
                                      <p:cBhvr>
                                        <p:cTn id="15" dur="500"/>
                                        <p:tgtEl>
                                          <p:spTgt spid="7"/>
                                        </p:tgtEl>
                                      </p:cBhvr>
                                    </p:animEffect>
                                    <p:set>
                                      <p:cBhvr>
                                        <p:cTn id="16" dur="1" fill="hold">
                                          <p:stCondLst>
                                            <p:cond delay="499"/>
                                          </p:stCondLst>
                                        </p:cTn>
                                        <p:tgtEl>
                                          <p:spTgt spid="7"/>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53" presetClass="exit" presetSubtype="32" fill="hold" grpId="0" nodeType="clickEffect">
                                  <p:stCondLst>
                                    <p:cond delay="0"/>
                                  </p:stCondLst>
                                  <p:childTnLst>
                                    <p:anim calcmode="lin" valueType="num">
                                      <p:cBhvr>
                                        <p:cTn id="20" dur="500"/>
                                        <p:tgtEl>
                                          <p:spTgt spid="8"/>
                                        </p:tgtEl>
                                        <p:attrNameLst>
                                          <p:attrName>ppt_w</p:attrName>
                                        </p:attrNameLst>
                                      </p:cBhvr>
                                      <p:tavLst>
                                        <p:tav tm="0">
                                          <p:val>
                                            <p:strVal val="ppt_w"/>
                                          </p:val>
                                        </p:tav>
                                        <p:tav tm="100000">
                                          <p:val>
                                            <p:fltVal val="0"/>
                                          </p:val>
                                        </p:tav>
                                      </p:tavLst>
                                    </p:anim>
                                    <p:anim calcmode="lin" valueType="num">
                                      <p:cBhvr>
                                        <p:cTn id="21" dur="500"/>
                                        <p:tgtEl>
                                          <p:spTgt spid="8"/>
                                        </p:tgtEl>
                                        <p:attrNameLst>
                                          <p:attrName>ppt_h</p:attrName>
                                        </p:attrNameLst>
                                      </p:cBhvr>
                                      <p:tavLst>
                                        <p:tav tm="0">
                                          <p:val>
                                            <p:strVal val="ppt_h"/>
                                          </p:val>
                                        </p:tav>
                                        <p:tav tm="100000">
                                          <p:val>
                                            <p:fltVal val="0"/>
                                          </p:val>
                                        </p:tav>
                                      </p:tavLst>
                                    </p:anim>
                                    <p:animEffect transition="out" filter="fade">
                                      <p:cBhvr>
                                        <p:cTn id="22" dur="500"/>
                                        <p:tgtEl>
                                          <p:spTgt spid="8"/>
                                        </p:tgtEl>
                                      </p:cBhvr>
                                    </p:animEffect>
                                    <p:set>
                                      <p:cBhvr>
                                        <p:cTn id="23"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0" y="304801"/>
            <a:ext cx="4648200" cy="1142999"/>
          </a:xfrm>
        </p:spPr>
        <p:txBody>
          <a:bodyPr>
            <a:normAutofit/>
          </a:bodyPr>
          <a:lstStyle/>
          <a:p>
            <a:r>
              <a:rPr lang="en-NZ" spc="200" dirty="0">
                <a:ln w="1905"/>
                <a:solidFill>
                  <a:schemeClr val="bg2">
                    <a:lumMod val="10000"/>
                  </a:schemeClr>
                </a:solidFill>
                <a:effectLst>
                  <a:innerShdw blurRad="69850" dist="43180" dir="5400000">
                    <a:srgbClr val="000000">
                      <a:alpha val="65000"/>
                    </a:srgbClr>
                  </a:innerShdw>
                </a:effectLst>
              </a:rPr>
              <a:t>Semaphore</a:t>
            </a:r>
          </a:p>
        </p:txBody>
      </p:sp>
      <p:pic>
        <p:nvPicPr>
          <p:cNvPr id="3" name="Picture 2"/>
          <p:cNvPicPr>
            <a:picLocks noChangeAspect="1"/>
          </p:cNvPicPr>
          <p:nvPr/>
        </p:nvPicPr>
        <p:blipFill>
          <a:blip r:embed="rId3"/>
          <a:stretch>
            <a:fillRect/>
          </a:stretch>
        </p:blipFill>
        <p:spPr>
          <a:xfrm>
            <a:off x="1905000" y="1600200"/>
            <a:ext cx="8305800" cy="4837082"/>
          </a:xfrm>
          <a:prstGeom prst="rect">
            <a:avLst/>
          </a:prstGeom>
        </p:spPr>
      </p:pic>
      <p:sp>
        <p:nvSpPr>
          <p:cNvPr id="8" name="Slide Number Placeholder 7"/>
          <p:cNvSpPr>
            <a:spLocks noGrp="1"/>
          </p:cNvSpPr>
          <p:nvPr>
            <p:ph type="sldNum" sz="quarter" idx="12"/>
          </p:nvPr>
        </p:nvSpPr>
        <p:spPr/>
        <p:txBody>
          <a:bodyPr/>
          <a:lstStyle/>
          <a:p>
            <a:fld id="{8353CCE1-ED68-4673-B2B8-9A8ACC32B759}" type="slidenum">
              <a:rPr lang="en-US" smtClean="0"/>
              <a:pPr/>
              <a:t>14</a:t>
            </a:fld>
            <a:endParaRPr lang="en-US"/>
          </a:p>
        </p:txBody>
      </p:sp>
    </p:spTree>
    <p:extLst>
      <p:ext uri="{BB962C8B-B14F-4D97-AF65-F5344CB8AC3E}">
        <p14:creationId xmlns:p14="http://schemas.microsoft.com/office/powerpoint/2010/main" val="17913416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1981200" y="147638"/>
            <a:ext cx="8229600" cy="842962"/>
          </a:xfrm>
        </p:spPr>
        <p:txBody>
          <a:bodyPr>
            <a:noAutofit/>
          </a:bodyPr>
          <a:lstStyle/>
          <a:p>
            <a:pPr eaLnBrk="1" hangingPunct="1"/>
            <a:r>
              <a:rPr lang="en-US" dirty="0">
                <a:latin typeface="+mn-lt"/>
                <a:ea typeface="MS PGothic" charset="0"/>
              </a:rPr>
              <a:t>Semaphore</a:t>
            </a:r>
          </a:p>
        </p:txBody>
      </p:sp>
      <p:sp>
        <p:nvSpPr>
          <p:cNvPr id="27651" name="Rectangle 3"/>
          <p:cNvSpPr>
            <a:spLocks noGrp="1" noChangeArrowheads="1"/>
          </p:cNvSpPr>
          <p:nvPr>
            <p:ph idx="1"/>
          </p:nvPr>
        </p:nvSpPr>
        <p:spPr>
          <a:xfrm>
            <a:off x="1219201" y="1066800"/>
            <a:ext cx="8836026" cy="5181600"/>
          </a:xfrm>
        </p:spPr>
        <p:txBody>
          <a:bodyPr>
            <a:noAutofit/>
          </a:bodyPr>
          <a:lstStyle/>
          <a:p>
            <a:pPr>
              <a:lnSpc>
                <a:spcPct val="90000"/>
              </a:lnSpc>
            </a:pPr>
            <a:r>
              <a:rPr lang="en-US" sz="2800" dirty="0">
                <a:ea typeface="MS PGothic" charset="0"/>
              </a:rPr>
              <a:t>Semaphore </a:t>
            </a:r>
            <a:r>
              <a:rPr lang="en-US" sz="2800" b="1" i="1" dirty="0">
                <a:ea typeface="MS PGothic" charset="0"/>
              </a:rPr>
              <a:t>S:</a:t>
            </a:r>
            <a:r>
              <a:rPr lang="en-US" sz="2800" dirty="0">
                <a:ea typeface="MS PGothic" charset="0"/>
              </a:rPr>
              <a:t> integer variable</a:t>
            </a:r>
          </a:p>
          <a:p>
            <a:pPr marL="0" indent="0">
              <a:lnSpc>
                <a:spcPct val="90000"/>
              </a:lnSpc>
              <a:buNone/>
            </a:pPr>
            <a:endParaRPr lang="en-US" sz="2800" dirty="0">
              <a:ea typeface="MS PGothic" charset="0"/>
            </a:endParaRPr>
          </a:p>
          <a:p>
            <a:pPr>
              <a:lnSpc>
                <a:spcPct val="90000"/>
              </a:lnSpc>
            </a:pPr>
            <a:r>
              <a:rPr lang="en-US" sz="2800" dirty="0">
                <a:ea typeface="MS PGothic" charset="0"/>
              </a:rPr>
              <a:t>Two </a:t>
            </a:r>
            <a:r>
              <a:rPr lang="en-US" sz="2800" dirty="0">
                <a:solidFill>
                  <a:srgbClr val="FF0000"/>
                </a:solidFill>
                <a:ea typeface="MS PGothic" charset="0"/>
              </a:rPr>
              <a:t>atomic</a:t>
            </a:r>
            <a:r>
              <a:rPr lang="en-US" sz="2800" dirty="0">
                <a:ea typeface="MS PGothic" charset="0"/>
              </a:rPr>
              <a:t> operations</a:t>
            </a:r>
          </a:p>
          <a:p>
            <a:pPr lvl="1">
              <a:lnSpc>
                <a:spcPct val="90000"/>
              </a:lnSpc>
            </a:pPr>
            <a:r>
              <a:rPr lang="en-US" b="1" dirty="0">
                <a:solidFill>
                  <a:srgbClr val="000000"/>
                </a:solidFill>
                <a:ea typeface="MS PGothic" charset="0"/>
              </a:rPr>
              <a:t>wait()</a:t>
            </a:r>
            <a:r>
              <a:rPr lang="en-US" dirty="0">
                <a:solidFill>
                  <a:srgbClr val="000000"/>
                </a:solidFill>
                <a:ea typeface="MS PGothic" charset="0"/>
              </a:rPr>
              <a:t> and </a:t>
            </a:r>
            <a:r>
              <a:rPr lang="en-US" b="1" dirty="0">
                <a:solidFill>
                  <a:srgbClr val="000000"/>
                </a:solidFill>
                <a:ea typeface="MS PGothic" charset="0"/>
              </a:rPr>
              <a:t>signal()</a:t>
            </a:r>
          </a:p>
          <a:p>
            <a:pPr lvl="1">
              <a:lnSpc>
                <a:spcPct val="90000"/>
              </a:lnSpc>
            </a:pPr>
            <a:r>
              <a:rPr lang="en-US" dirty="0">
                <a:ea typeface="MS PGothic" charset="0"/>
              </a:rPr>
              <a:t>Also called </a:t>
            </a:r>
            <a:r>
              <a:rPr lang="en-US" b="1" dirty="0">
                <a:solidFill>
                  <a:srgbClr val="000000"/>
                </a:solidFill>
                <a:ea typeface="MS PGothic" charset="0"/>
              </a:rPr>
              <a:t>P()</a:t>
            </a:r>
            <a:r>
              <a:rPr lang="en-US" dirty="0">
                <a:ea typeface="MS PGothic" charset="0"/>
              </a:rPr>
              <a:t> and </a:t>
            </a:r>
            <a:r>
              <a:rPr lang="en-US" b="1" dirty="0">
                <a:solidFill>
                  <a:srgbClr val="000000"/>
                </a:solidFill>
                <a:ea typeface="MS PGothic" charset="0"/>
              </a:rPr>
              <a:t>V()</a:t>
            </a:r>
          </a:p>
          <a:p>
            <a:pPr lvl="1">
              <a:lnSpc>
                <a:spcPct val="90000"/>
              </a:lnSpc>
            </a:pPr>
            <a:endParaRPr lang="en-US" b="1" dirty="0">
              <a:solidFill>
                <a:srgbClr val="000000"/>
              </a:solidFill>
              <a:ea typeface="MS PGothic" charset="0"/>
            </a:endParaRPr>
          </a:p>
          <a:p>
            <a:pPr>
              <a:tabLst>
                <a:tab pos="2001838" algn="ctr"/>
                <a:tab pos="4513263" algn="ctr"/>
              </a:tabLst>
            </a:pPr>
            <a:r>
              <a:rPr lang="en-US" sz="2800" dirty="0">
                <a:solidFill>
                  <a:srgbClr val="FF0000"/>
                </a:solidFill>
                <a:ea typeface="MS PGothic" charset="0"/>
              </a:rPr>
              <a:t>Counting semaphore </a:t>
            </a:r>
            <a:r>
              <a:rPr lang="en-US" sz="2800" dirty="0">
                <a:ea typeface="MS PGothic" charset="0"/>
              </a:rPr>
              <a:t>– integer value can range over an unrestricted domain</a:t>
            </a:r>
          </a:p>
          <a:p>
            <a:pPr>
              <a:tabLst>
                <a:tab pos="2001838" algn="ctr"/>
                <a:tab pos="4513263" algn="ctr"/>
              </a:tabLst>
            </a:pPr>
            <a:r>
              <a:rPr lang="en-US" sz="2800" dirty="0">
                <a:solidFill>
                  <a:srgbClr val="FF0000"/>
                </a:solidFill>
                <a:ea typeface="MS PGothic" charset="0"/>
              </a:rPr>
              <a:t>Binary semaphore </a:t>
            </a:r>
            <a:r>
              <a:rPr lang="en-US" sz="2800" dirty="0">
                <a:ea typeface="MS PGothic" charset="0"/>
              </a:rPr>
              <a:t>– integer value can range only between 0 and 1</a:t>
            </a:r>
          </a:p>
          <a:p>
            <a:pPr lvl="1">
              <a:tabLst>
                <a:tab pos="2001838" algn="ctr"/>
                <a:tab pos="4513263" algn="ctr"/>
              </a:tabLst>
            </a:pPr>
            <a:r>
              <a:rPr lang="en-US" dirty="0">
                <a:ea typeface="MS PGothic" charset="0"/>
                <a:sym typeface="MT Extra" charset="0"/>
              </a:rPr>
              <a:t>Same as a </a:t>
            </a:r>
            <a:r>
              <a:rPr lang="en-US" b="1" dirty="0" err="1">
                <a:solidFill>
                  <a:srgbClr val="3366FF"/>
                </a:solidFill>
                <a:ea typeface="MS PGothic" charset="0"/>
                <a:sym typeface="MT Extra" charset="0"/>
              </a:rPr>
              <a:t>mutex</a:t>
            </a:r>
            <a:r>
              <a:rPr lang="en-US" b="1" dirty="0">
                <a:solidFill>
                  <a:srgbClr val="3366FF"/>
                </a:solidFill>
                <a:ea typeface="MS PGothic" charset="0"/>
                <a:sym typeface="MT Extra" charset="0"/>
              </a:rPr>
              <a:t> lock</a:t>
            </a:r>
            <a:endParaRPr lang="en-US" b="1" dirty="0">
              <a:solidFill>
                <a:srgbClr val="3366FF"/>
              </a:solidFill>
              <a:ea typeface="MS PGothic" charset="0"/>
            </a:endParaRPr>
          </a:p>
        </p:txBody>
      </p:sp>
      <p:sp>
        <p:nvSpPr>
          <p:cNvPr id="2" name="Slide Number Placeholder 1"/>
          <p:cNvSpPr>
            <a:spLocks noGrp="1"/>
          </p:cNvSpPr>
          <p:nvPr>
            <p:ph type="sldNum" sz="quarter" idx="4"/>
          </p:nvPr>
        </p:nvSpPr>
        <p:spPr/>
        <p:txBody>
          <a:bodyPr/>
          <a:lstStyle/>
          <a:p>
            <a:fld id="{8353CCE1-ED68-4673-B2B8-9A8ACC32B759}" type="slidenum">
              <a:rPr lang="en-US" smtClean="0"/>
              <a:pPr/>
              <a:t>15</a:t>
            </a:fld>
            <a:endParaRPr lang="en-US" dirty="0"/>
          </a:p>
        </p:txBody>
      </p:sp>
      <p:pic>
        <p:nvPicPr>
          <p:cNvPr id="5" name="Picture 4"/>
          <p:cNvPicPr>
            <a:picLocks noChangeAspect="1"/>
          </p:cNvPicPr>
          <p:nvPr/>
        </p:nvPicPr>
        <p:blipFill>
          <a:blip r:embed="rId3"/>
          <a:stretch>
            <a:fillRect/>
          </a:stretch>
        </p:blipFill>
        <p:spPr>
          <a:xfrm>
            <a:off x="7162800" y="1014484"/>
            <a:ext cx="4038600" cy="2351975"/>
          </a:xfrm>
          <a:prstGeom prst="rect">
            <a:avLst/>
          </a:prstGeom>
        </p:spPr>
      </p:pic>
    </p:spTree>
    <p:extLst>
      <p:ext uri="{BB962C8B-B14F-4D97-AF65-F5344CB8AC3E}">
        <p14:creationId xmlns:p14="http://schemas.microsoft.com/office/powerpoint/2010/main" val="42220247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dirty="0">
                <a:solidFill>
                  <a:srgbClr val="000000"/>
                </a:solidFill>
              </a:rPr>
              <a:t>Summary</a:t>
            </a:r>
          </a:p>
        </p:txBody>
      </p:sp>
      <p:sp>
        <p:nvSpPr>
          <p:cNvPr id="9" name="Content Placeholder 8"/>
          <p:cNvSpPr>
            <a:spLocks noGrp="1"/>
          </p:cNvSpPr>
          <p:nvPr>
            <p:ph sz="half" idx="14"/>
          </p:nvPr>
        </p:nvSpPr>
        <p:spPr>
          <a:xfrm>
            <a:off x="990600" y="1496125"/>
            <a:ext cx="4966447" cy="4343400"/>
          </a:xfrm>
        </p:spPr>
        <p:txBody>
          <a:bodyPr>
            <a:normAutofit/>
          </a:bodyPr>
          <a:lstStyle/>
          <a:p>
            <a:r>
              <a:rPr lang="en-US" sz="3200" dirty="0"/>
              <a:t>The bounded-waiting mutual exclusion</a:t>
            </a:r>
            <a:endParaRPr lang="en-US" sz="3200" dirty="0">
              <a:ea typeface="MS PGothic" charset="0"/>
            </a:endParaRPr>
          </a:p>
          <a:p>
            <a:endParaRPr lang="en-US" sz="3200" dirty="0">
              <a:ea typeface="MS PGothic" charset="0"/>
            </a:endParaRPr>
          </a:p>
          <a:p>
            <a:r>
              <a:rPr lang="en-US" sz="3200" dirty="0" err="1">
                <a:ea typeface="MS PGothic" charset="0"/>
              </a:rPr>
              <a:t>Mutex</a:t>
            </a:r>
            <a:r>
              <a:rPr lang="en-US" sz="3200" dirty="0">
                <a:ea typeface="MS PGothic" charset="0"/>
              </a:rPr>
              <a:t> Locks</a:t>
            </a:r>
            <a:endParaRPr lang="en-US" altLang="ja-JP" sz="3200" dirty="0">
              <a:ea typeface="MS PGothic" charset="0"/>
            </a:endParaRPr>
          </a:p>
          <a:p>
            <a:endParaRPr lang="en-US" sz="3200" dirty="0"/>
          </a:p>
          <a:p>
            <a:endParaRPr lang="en-US" sz="3200" dirty="0"/>
          </a:p>
          <a:p>
            <a:r>
              <a:rPr lang="en-US" sz="3200" dirty="0">
                <a:ea typeface="MS PGothic" charset="0"/>
              </a:rPr>
              <a:t>Semaphore</a:t>
            </a:r>
            <a:endParaRPr lang="en-US" sz="3200" dirty="0"/>
          </a:p>
        </p:txBody>
      </p:sp>
      <p:sp>
        <p:nvSpPr>
          <p:cNvPr id="3" name="Slide Number Placeholder 2"/>
          <p:cNvSpPr>
            <a:spLocks noGrp="1"/>
          </p:cNvSpPr>
          <p:nvPr>
            <p:ph type="sldNum" sz="quarter" idx="12"/>
          </p:nvPr>
        </p:nvSpPr>
        <p:spPr/>
        <p:txBody>
          <a:bodyPr/>
          <a:lstStyle/>
          <a:p>
            <a:pPr>
              <a:defRPr/>
            </a:pPr>
            <a:fld id="{FDF6211F-5278-4B8E-96CF-461F9E543AC9}" type="slidenum">
              <a:rPr lang="en-US" smtClean="0"/>
              <a:pPr>
                <a:defRPr/>
              </a:pPr>
              <a:t>16</a:t>
            </a:fld>
            <a:endParaRPr lang="en-US" dirty="0"/>
          </a:p>
        </p:txBody>
      </p:sp>
      <p:pic>
        <p:nvPicPr>
          <p:cNvPr id="5" name="Picture 4"/>
          <p:cNvPicPr>
            <a:picLocks noChangeAspect="1"/>
          </p:cNvPicPr>
          <p:nvPr/>
        </p:nvPicPr>
        <p:blipFill>
          <a:blip r:embed="rId3"/>
          <a:stretch>
            <a:fillRect/>
          </a:stretch>
        </p:blipFill>
        <p:spPr>
          <a:xfrm>
            <a:off x="5957047" y="1338704"/>
            <a:ext cx="3886200" cy="1926005"/>
          </a:xfrm>
          <a:prstGeom prst="rect">
            <a:avLst/>
          </a:prstGeom>
        </p:spPr>
      </p:pic>
      <p:pic>
        <p:nvPicPr>
          <p:cNvPr id="6" name="Picture 5"/>
          <p:cNvPicPr>
            <a:picLocks noChangeAspect="1"/>
          </p:cNvPicPr>
          <p:nvPr/>
        </p:nvPicPr>
        <p:blipFill>
          <a:blip r:embed="rId4"/>
          <a:stretch>
            <a:fillRect/>
          </a:stretch>
        </p:blipFill>
        <p:spPr>
          <a:xfrm>
            <a:off x="6096000" y="3667825"/>
            <a:ext cx="4038600" cy="2351975"/>
          </a:xfrm>
          <a:prstGeom prst="rect">
            <a:avLst/>
          </a:prstGeom>
        </p:spPr>
      </p:pic>
    </p:spTree>
    <p:extLst>
      <p:ext uri="{BB962C8B-B14F-4D97-AF65-F5344CB8AC3E}">
        <p14:creationId xmlns:p14="http://schemas.microsoft.com/office/powerpoint/2010/main" val="15965608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2057400" y="259095"/>
            <a:ext cx="8229600" cy="934704"/>
          </a:xfrm>
        </p:spPr>
        <p:txBody>
          <a:bodyPr>
            <a:noAutofit/>
          </a:bodyPr>
          <a:lstStyle/>
          <a:p>
            <a:pPr eaLnBrk="1" hangingPunct="1"/>
            <a:r>
              <a:rPr lang="en-US" dirty="0">
                <a:latin typeface="+mn-lt"/>
                <a:ea typeface="MS PGothic" charset="0"/>
              </a:rPr>
              <a:t>Counting vs. Binary Semaphore</a:t>
            </a:r>
          </a:p>
        </p:txBody>
      </p:sp>
      <p:sp>
        <p:nvSpPr>
          <p:cNvPr id="27651" name="Rectangle 3"/>
          <p:cNvSpPr>
            <a:spLocks noGrp="1" noChangeArrowheads="1"/>
          </p:cNvSpPr>
          <p:nvPr>
            <p:ph idx="1"/>
          </p:nvPr>
        </p:nvSpPr>
        <p:spPr>
          <a:xfrm>
            <a:off x="508001" y="1447800"/>
            <a:ext cx="5892800" cy="4800600"/>
          </a:xfrm>
        </p:spPr>
        <p:txBody>
          <a:bodyPr>
            <a:noAutofit/>
          </a:bodyPr>
          <a:lstStyle/>
          <a:p>
            <a:pPr>
              <a:tabLst>
                <a:tab pos="2001838" algn="ctr"/>
                <a:tab pos="4513263" algn="ctr"/>
              </a:tabLst>
            </a:pPr>
            <a:r>
              <a:rPr lang="en-US" sz="2800" dirty="0">
                <a:solidFill>
                  <a:srgbClr val="FF0000"/>
                </a:solidFill>
                <a:ea typeface="MS PGothic" charset="0"/>
              </a:rPr>
              <a:t>Binary semaphore </a:t>
            </a:r>
            <a:r>
              <a:rPr lang="en-US" sz="2800" dirty="0">
                <a:ea typeface="MS PGothic" charset="0"/>
              </a:rPr>
              <a:t>– integer value can range only between 0 and 1</a:t>
            </a:r>
          </a:p>
          <a:p>
            <a:pPr lvl="1">
              <a:tabLst>
                <a:tab pos="2001838" algn="ctr"/>
                <a:tab pos="4513263" algn="ctr"/>
              </a:tabLst>
            </a:pPr>
            <a:r>
              <a:rPr lang="en-US" sz="2400" dirty="0">
                <a:ea typeface="MS PGothic" charset="0"/>
                <a:sym typeface="MT Extra" charset="0"/>
              </a:rPr>
              <a:t>Same as a </a:t>
            </a:r>
            <a:r>
              <a:rPr lang="en-US" sz="2400" dirty="0" err="1">
                <a:solidFill>
                  <a:srgbClr val="FF0000"/>
                </a:solidFill>
                <a:ea typeface="MS PGothic" charset="0"/>
                <a:sym typeface="MT Extra" charset="0"/>
              </a:rPr>
              <a:t>mutex</a:t>
            </a:r>
            <a:r>
              <a:rPr lang="en-US" sz="2400" dirty="0">
                <a:solidFill>
                  <a:srgbClr val="FF0000"/>
                </a:solidFill>
                <a:ea typeface="MS PGothic" charset="0"/>
                <a:sym typeface="MT Extra" charset="0"/>
              </a:rPr>
              <a:t> lock</a:t>
            </a:r>
          </a:p>
          <a:p>
            <a:pPr lvl="1">
              <a:tabLst>
                <a:tab pos="2001838" algn="ctr"/>
                <a:tab pos="4513263" algn="ctr"/>
              </a:tabLst>
            </a:pPr>
            <a:endParaRPr lang="en-US" b="1" dirty="0">
              <a:solidFill>
                <a:srgbClr val="3366FF"/>
              </a:solidFill>
              <a:ea typeface="MS PGothic" charset="0"/>
              <a:sym typeface="MT Extra" charset="0"/>
            </a:endParaRPr>
          </a:p>
          <a:p>
            <a:pPr lvl="1">
              <a:tabLst>
                <a:tab pos="2001838" algn="ctr"/>
                <a:tab pos="4513263" algn="ctr"/>
              </a:tabLst>
            </a:pPr>
            <a:endParaRPr lang="en-US" b="1" dirty="0">
              <a:solidFill>
                <a:srgbClr val="3366FF"/>
              </a:solidFill>
              <a:ea typeface="MS PGothic" charset="0"/>
              <a:sym typeface="MT Extra" charset="0"/>
            </a:endParaRPr>
          </a:p>
          <a:p>
            <a:pPr lvl="1">
              <a:tabLst>
                <a:tab pos="2001838" algn="ctr"/>
                <a:tab pos="4513263" algn="ctr"/>
              </a:tabLst>
            </a:pPr>
            <a:endParaRPr lang="en-US" b="1" dirty="0">
              <a:solidFill>
                <a:srgbClr val="3366FF"/>
              </a:solidFill>
              <a:ea typeface="MS PGothic" charset="0"/>
              <a:sym typeface="MT Extra" charset="0"/>
            </a:endParaRPr>
          </a:p>
          <a:p>
            <a:pPr>
              <a:tabLst>
                <a:tab pos="2001838" algn="ctr"/>
                <a:tab pos="4513263" algn="ctr"/>
              </a:tabLst>
            </a:pPr>
            <a:r>
              <a:rPr lang="en-US" sz="2800" dirty="0">
                <a:solidFill>
                  <a:srgbClr val="FF0000"/>
                </a:solidFill>
                <a:ea typeface="MS PGothic" charset="0"/>
              </a:rPr>
              <a:t>Counting semaphore </a:t>
            </a:r>
            <a:r>
              <a:rPr lang="en-US" sz="2800" dirty="0">
                <a:ea typeface="MS PGothic" charset="0"/>
              </a:rPr>
              <a:t>– integer value can range over an unrestricted domain</a:t>
            </a:r>
          </a:p>
        </p:txBody>
      </p:sp>
      <p:sp>
        <p:nvSpPr>
          <p:cNvPr id="2" name="Slide Number Placeholder 1"/>
          <p:cNvSpPr>
            <a:spLocks noGrp="1"/>
          </p:cNvSpPr>
          <p:nvPr>
            <p:ph type="sldNum" sz="quarter" idx="4"/>
          </p:nvPr>
        </p:nvSpPr>
        <p:spPr/>
        <p:txBody>
          <a:bodyPr/>
          <a:lstStyle/>
          <a:p>
            <a:fld id="{8353CCE1-ED68-4673-B2B8-9A8ACC32B759}" type="slidenum">
              <a:rPr lang="en-US" smtClean="0"/>
              <a:pPr/>
              <a:t>17</a:t>
            </a:fld>
            <a:endParaRPr lang="en-US" dirty="0"/>
          </a:p>
        </p:txBody>
      </p:sp>
      <p:pic>
        <p:nvPicPr>
          <p:cNvPr id="3" name="Picture 2"/>
          <p:cNvPicPr>
            <a:picLocks noChangeAspect="1"/>
          </p:cNvPicPr>
          <p:nvPr/>
        </p:nvPicPr>
        <p:blipFill>
          <a:blip r:embed="rId3"/>
          <a:stretch>
            <a:fillRect/>
          </a:stretch>
        </p:blipFill>
        <p:spPr>
          <a:xfrm>
            <a:off x="6705600" y="1295400"/>
            <a:ext cx="3886200" cy="1926005"/>
          </a:xfrm>
          <a:prstGeom prst="rect">
            <a:avLst/>
          </a:prstGeom>
        </p:spPr>
      </p:pic>
      <p:pic>
        <p:nvPicPr>
          <p:cNvPr id="5" name="Picture 4"/>
          <p:cNvPicPr>
            <a:picLocks noChangeAspect="1"/>
          </p:cNvPicPr>
          <p:nvPr/>
        </p:nvPicPr>
        <p:blipFill>
          <a:blip r:embed="rId4"/>
          <a:stretch>
            <a:fillRect/>
          </a:stretch>
        </p:blipFill>
        <p:spPr>
          <a:xfrm>
            <a:off x="6858000" y="4190999"/>
            <a:ext cx="3657600" cy="1943100"/>
          </a:xfrm>
          <a:prstGeom prst="rect">
            <a:avLst/>
          </a:prstGeom>
        </p:spPr>
      </p:pic>
    </p:spTree>
    <p:extLst>
      <p:ext uri="{BB962C8B-B14F-4D97-AF65-F5344CB8AC3E}">
        <p14:creationId xmlns:p14="http://schemas.microsoft.com/office/powerpoint/2010/main" val="1055689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10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500" fill="hold"/>
                                        <p:tgtEl>
                                          <p:spTgt spid="5"/>
                                        </p:tgtEl>
                                        <p:attrNameLst>
                                          <p:attrName>ppt_w</p:attrName>
                                        </p:attrNameLst>
                                      </p:cBhvr>
                                      <p:tavLst>
                                        <p:tav tm="0">
                                          <p:val>
                                            <p:fltVal val="0"/>
                                          </p:val>
                                        </p:tav>
                                        <p:tav tm="100000">
                                          <p:val>
                                            <p:strVal val="#ppt_w"/>
                                          </p:val>
                                        </p:tav>
                                      </p:tavLst>
                                    </p:anim>
                                    <p:anim calcmode="lin" valueType="num">
                                      <p:cBhvr>
                                        <p:cTn id="13" dur="500" fill="hold"/>
                                        <p:tgtEl>
                                          <p:spTgt spid="5"/>
                                        </p:tgtEl>
                                        <p:attrNameLst>
                                          <p:attrName>ppt_h</p:attrName>
                                        </p:attrNameLst>
                                      </p:cBhvr>
                                      <p:tavLst>
                                        <p:tav tm="0">
                                          <p:val>
                                            <p:fltVal val="0"/>
                                          </p:val>
                                        </p:tav>
                                        <p:tav tm="100000">
                                          <p:val>
                                            <p:strVal val="#ppt_h"/>
                                          </p:val>
                                        </p:tav>
                                      </p:tavLst>
                                    </p:anim>
                                    <p:animEffect transition="in" filter="fade">
                                      <p:cBhvr>
                                        <p:cTn id="1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Rectangle 3"/>
          <p:cNvSpPr>
            <a:spLocks noGrp="1" noChangeArrowheads="1"/>
          </p:cNvSpPr>
          <p:nvPr>
            <p:ph idx="1"/>
          </p:nvPr>
        </p:nvSpPr>
        <p:spPr>
          <a:xfrm>
            <a:off x="2351089" y="1752600"/>
            <a:ext cx="7921625" cy="4665664"/>
          </a:xfrm>
        </p:spPr>
        <p:txBody>
          <a:bodyPr>
            <a:normAutofit lnSpcReduction="10000"/>
          </a:bodyPr>
          <a:lstStyle/>
          <a:p>
            <a:pPr marL="0" indent="0">
              <a:lnSpc>
                <a:spcPct val="90000"/>
              </a:lnSpc>
              <a:buNone/>
            </a:pPr>
            <a:endParaRPr lang="en-US" sz="2800" dirty="0">
              <a:solidFill>
                <a:srgbClr val="000000"/>
              </a:solidFill>
              <a:latin typeface="Courier New"/>
              <a:ea typeface="MS PGothic" charset="0"/>
              <a:cs typeface="Courier New"/>
            </a:endParaRPr>
          </a:p>
          <a:p>
            <a:pPr lvl="1">
              <a:lnSpc>
                <a:spcPct val="90000"/>
              </a:lnSpc>
              <a:buFont typeface="Monotype Sorts" charset="0"/>
              <a:buNone/>
            </a:pPr>
            <a:r>
              <a:rPr lang="en-US" dirty="0">
                <a:latin typeface="Courier New"/>
                <a:ea typeface="MS PGothic" charset="0"/>
                <a:cs typeface="Courier New"/>
                <a:sym typeface="Symbol" charset="0"/>
              </a:rPr>
              <a:t>wait(S) { </a:t>
            </a:r>
          </a:p>
          <a:p>
            <a:pPr lvl="1">
              <a:lnSpc>
                <a:spcPct val="90000"/>
              </a:lnSpc>
              <a:buFont typeface="Monotype Sorts" charset="0"/>
              <a:buNone/>
            </a:pPr>
            <a:r>
              <a:rPr lang="en-US" dirty="0">
                <a:latin typeface="Courier New"/>
                <a:ea typeface="MS PGothic" charset="0"/>
                <a:cs typeface="Courier New"/>
                <a:sym typeface="Symbol" charset="0"/>
              </a:rPr>
              <a:t>    while (S &lt;= 0)</a:t>
            </a:r>
          </a:p>
          <a:p>
            <a:pPr lvl="1">
              <a:lnSpc>
                <a:spcPct val="90000"/>
              </a:lnSpc>
              <a:buFont typeface="Monotype Sorts" charset="0"/>
              <a:buNone/>
            </a:pPr>
            <a:r>
              <a:rPr lang="en-US" dirty="0">
                <a:latin typeface="Courier New"/>
                <a:ea typeface="MS PGothic" charset="0"/>
                <a:cs typeface="Courier New"/>
                <a:sym typeface="Symbol" charset="0"/>
              </a:rPr>
              <a:t>       ; // busy wait</a:t>
            </a:r>
          </a:p>
          <a:p>
            <a:pPr lvl="1">
              <a:lnSpc>
                <a:spcPct val="90000"/>
              </a:lnSpc>
              <a:buFont typeface="Monotype Sorts" charset="0"/>
              <a:buNone/>
            </a:pPr>
            <a:r>
              <a:rPr lang="en-US" dirty="0">
                <a:latin typeface="Courier New"/>
                <a:ea typeface="MS PGothic" charset="0"/>
                <a:cs typeface="Courier New"/>
                <a:sym typeface="Symbol" charset="0"/>
              </a:rPr>
              <a:t>    S--;</a:t>
            </a:r>
          </a:p>
          <a:p>
            <a:pPr lvl="1">
              <a:lnSpc>
                <a:spcPct val="90000"/>
              </a:lnSpc>
              <a:buFont typeface="Monotype Sorts" charset="0"/>
              <a:buNone/>
            </a:pPr>
            <a:r>
              <a:rPr lang="en-US" dirty="0">
                <a:latin typeface="Courier New"/>
                <a:ea typeface="MS PGothic" charset="0"/>
                <a:cs typeface="Courier New"/>
                <a:sym typeface="Symbol" charset="0"/>
              </a:rPr>
              <a:t>}</a:t>
            </a:r>
          </a:p>
          <a:p>
            <a:pPr lvl="1">
              <a:lnSpc>
                <a:spcPct val="90000"/>
              </a:lnSpc>
              <a:buFont typeface="Monotype Sorts" charset="0"/>
              <a:buNone/>
            </a:pPr>
            <a:endParaRPr lang="en-US" dirty="0">
              <a:latin typeface="Courier New"/>
              <a:ea typeface="MS PGothic" charset="0"/>
              <a:cs typeface="Courier New"/>
              <a:sym typeface="Symbol" charset="0"/>
            </a:endParaRPr>
          </a:p>
          <a:p>
            <a:pPr lvl="1">
              <a:lnSpc>
                <a:spcPct val="90000"/>
              </a:lnSpc>
              <a:buFont typeface="Monotype Sorts" charset="0"/>
              <a:buNone/>
            </a:pPr>
            <a:r>
              <a:rPr lang="en-US" dirty="0">
                <a:latin typeface="Courier New"/>
                <a:ea typeface="MS PGothic" charset="0"/>
                <a:cs typeface="Courier New"/>
                <a:sym typeface="Symbol" charset="0"/>
              </a:rPr>
              <a:t>signal(S) { </a:t>
            </a:r>
          </a:p>
          <a:p>
            <a:pPr lvl="1">
              <a:lnSpc>
                <a:spcPct val="90000"/>
              </a:lnSpc>
              <a:buFont typeface="Monotype Sorts" charset="0"/>
              <a:buNone/>
            </a:pPr>
            <a:r>
              <a:rPr lang="en-US" dirty="0">
                <a:latin typeface="Courier New"/>
                <a:ea typeface="MS PGothic" charset="0"/>
                <a:cs typeface="Courier New"/>
                <a:sym typeface="Symbol" charset="0"/>
              </a:rPr>
              <a:t>    S++;</a:t>
            </a:r>
          </a:p>
          <a:p>
            <a:pPr lvl="1">
              <a:lnSpc>
                <a:spcPct val="90000"/>
              </a:lnSpc>
              <a:buFont typeface="Monotype Sorts" charset="0"/>
              <a:buNone/>
            </a:pPr>
            <a:r>
              <a:rPr lang="en-US" dirty="0">
                <a:latin typeface="Courier New"/>
                <a:ea typeface="MS PGothic" charset="0"/>
                <a:cs typeface="Courier New"/>
                <a:sym typeface="Symbol" charset="0"/>
              </a:rPr>
              <a:t>}</a:t>
            </a:r>
          </a:p>
        </p:txBody>
      </p:sp>
      <p:sp>
        <p:nvSpPr>
          <p:cNvPr id="2" name="Slide Number Placeholder 1"/>
          <p:cNvSpPr>
            <a:spLocks noGrp="1"/>
          </p:cNvSpPr>
          <p:nvPr>
            <p:ph type="sldNum" sz="quarter" idx="4"/>
          </p:nvPr>
        </p:nvSpPr>
        <p:spPr/>
        <p:txBody>
          <a:bodyPr/>
          <a:lstStyle/>
          <a:p>
            <a:fld id="{8353CCE1-ED68-4673-B2B8-9A8ACC32B759}" type="slidenum">
              <a:rPr lang="en-US" smtClean="0"/>
              <a:pPr/>
              <a:t>18</a:t>
            </a:fld>
            <a:endParaRPr lang="en-US" dirty="0"/>
          </a:p>
        </p:txBody>
      </p:sp>
      <p:sp>
        <p:nvSpPr>
          <p:cNvPr id="5" name="Rectangle 3"/>
          <p:cNvSpPr txBox="1">
            <a:spLocks noChangeArrowheads="1"/>
          </p:cNvSpPr>
          <p:nvPr/>
        </p:nvSpPr>
        <p:spPr>
          <a:xfrm>
            <a:off x="508000" y="222406"/>
            <a:ext cx="10998199" cy="1377794"/>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fontAlgn="auto">
              <a:spcAft>
                <a:spcPts val="0"/>
              </a:spcAft>
              <a:buNone/>
            </a:pPr>
            <a:r>
              <a:rPr lang="en-US" sz="4000" dirty="0">
                <a:solidFill>
                  <a:srgbClr val="FF0000"/>
                </a:solidFill>
                <a:ea typeface="MS PGothic" charset="0"/>
              </a:rPr>
              <a:t>Exercise 3: </a:t>
            </a:r>
            <a:r>
              <a:rPr lang="en-US" sz="4000" dirty="0">
                <a:ea typeface="MS PGothic" charset="0"/>
              </a:rPr>
              <a:t>Can you explain these operations? </a:t>
            </a:r>
            <a:r>
              <a:rPr lang="en-US" sz="4000" dirty="0"/>
              <a:t>How can a waiting process be signaled to proceed? </a:t>
            </a:r>
            <a:endParaRPr lang="en-US" sz="4000" dirty="0">
              <a:ea typeface="MS PGothic" charset="0"/>
            </a:endParaRPr>
          </a:p>
        </p:txBody>
      </p:sp>
    </p:spTree>
    <p:extLst>
      <p:ext uri="{BB962C8B-B14F-4D97-AF65-F5344CB8AC3E}">
        <p14:creationId xmlns:p14="http://schemas.microsoft.com/office/powerpoint/2010/main" val="1874715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a:xfrm>
            <a:off x="2085975" y="288925"/>
            <a:ext cx="8534400" cy="701675"/>
          </a:xfrm>
        </p:spPr>
        <p:txBody>
          <a:bodyPr>
            <a:noAutofit/>
          </a:bodyPr>
          <a:lstStyle/>
          <a:p>
            <a:pPr eaLnBrk="1" hangingPunct="1"/>
            <a:r>
              <a:rPr lang="en-US" dirty="0">
                <a:latin typeface="+mn-lt"/>
                <a:ea typeface="MS PGothic" charset="0"/>
              </a:rPr>
              <a:t>Sample Semaphore Usage</a:t>
            </a:r>
          </a:p>
        </p:txBody>
      </p:sp>
      <p:sp>
        <p:nvSpPr>
          <p:cNvPr id="28675" name="Rectangle 3"/>
          <p:cNvSpPr>
            <a:spLocks noGrp="1" noChangeArrowheads="1"/>
          </p:cNvSpPr>
          <p:nvPr>
            <p:ph idx="1"/>
          </p:nvPr>
        </p:nvSpPr>
        <p:spPr>
          <a:xfrm>
            <a:off x="1752600" y="1066800"/>
            <a:ext cx="8763000" cy="1905000"/>
          </a:xfrm>
        </p:spPr>
        <p:txBody>
          <a:bodyPr>
            <a:normAutofit/>
          </a:bodyPr>
          <a:lstStyle/>
          <a:p>
            <a:pPr>
              <a:tabLst>
                <a:tab pos="2001838" algn="ctr"/>
                <a:tab pos="4513263" algn="ctr"/>
              </a:tabLst>
            </a:pPr>
            <a:r>
              <a:rPr lang="en-US" sz="2800" dirty="0">
                <a:ea typeface="MS PGothic" charset="0"/>
                <a:sym typeface="MT Extra" charset="0"/>
              </a:rPr>
              <a:t>Can solve various synchronization problems</a:t>
            </a:r>
          </a:p>
          <a:p>
            <a:pPr>
              <a:tabLst>
                <a:tab pos="2001838" algn="ctr"/>
                <a:tab pos="4513263" algn="ctr"/>
              </a:tabLst>
            </a:pPr>
            <a:r>
              <a:rPr lang="en-US" sz="2800" dirty="0">
                <a:ea typeface="MS PGothic" charset="0"/>
                <a:sym typeface="MT Extra" charset="0"/>
              </a:rPr>
              <a:t>Consider </a:t>
            </a:r>
            <a:r>
              <a:rPr lang="en-US" sz="2800" b="1" i="1" dirty="0">
                <a:ea typeface="MS PGothic" charset="0"/>
                <a:sym typeface="MT Extra" charset="0"/>
              </a:rPr>
              <a:t>P</a:t>
            </a:r>
            <a:r>
              <a:rPr lang="en-US" sz="2800" b="1" i="1" baseline="-25000" dirty="0">
                <a:ea typeface="MS PGothic" charset="0"/>
                <a:sym typeface="MT Extra" charset="0"/>
              </a:rPr>
              <a:t>1</a:t>
            </a:r>
            <a:r>
              <a:rPr lang="en-US" sz="2800" b="1" i="1" dirty="0">
                <a:ea typeface="MS PGothic" charset="0"/>
                <a:sym typeface="MT Extra" charset="0"/>
              </a:rPr>
              <a:t> </a:t>
            </a:r>
            <a:r>
              <a:rPr lang="en-US" sz="2800" dirty="0">
                <a:ea typeface="MS PGothic" charset="0"/>
                <a:sym typeface="MT Extra" charset="0"/>
              </a:rPr>
              <a:t> and </a:t>
            </a:r>
            <a:r>
              <a:rPr lang="en-US" sz="2800" b="1" i="1" dirty="0">
                <a:ea typeface="MS PGothic" charset="0"/>
                <a:sym typeface="MT Extra" charset="0"/>
              </a:rPr>
              <a:t>P</a:t>
            </a:r>
            <a:r>
              <a:rPr lang="en-US" sz="2800" b="1" i="1" baseline="-25000" dirty="0">
                <a:ea typeface="MS PGothic" charset="0"/>
                <a:sym typeface="MT Extra" charset="0"/>
              </a:rPr>
              <a:t>2</a:t>
            </a:r>
            <a:r>
              <a:rPr lang="en-US" sz="2800" dirty="0">
                <a:ea typeface="MS PGothic" charset="0"/>
                <a:sym typeface="MT Extra" charset="0"/>
              </a:rPr>
              <a:t> that require</a:t>
            </a:r>
            <a:r>
              <a:rPr lang="en-US" sz="2800" b="1" i="1" dirty="0">
                <a:ea typeface="MS PGothic" charset="0"/>
                <a:sym typeface="MT Extra" charset="0"/>
              </a:rPr>
              <a:t> S</a:t>
            </a:r>
            <a:r>
              <a:rPr lang="en-US" sz="2800" b="1" i="1" baseline="-25000" dirty="0">
                <a:ea typeface="MS PGothic" charset="0"/>
                <a:sym typeface="MT Extra" charset="0"/>
              </a:rPr>
              <a:t>1</a:t>
            </a:r>
            <a:r>
              <a:rPr lang="en-US" sz="2800" b="1" i="1" dirty="0">
                <a:ea typeface="MS PGothic" charset="0"/>
                <a:sym typeface="MT Extra" charset="0"/>
              </a:rPr>
              <a:t> </a:t>
            </a:r>
            <a:r>
              <a:rPr lang="en-US" sz="2800" dirty="0">
                <a:ea typeface="MS PGothic" charset="0"/>
                <a:sym typeface="MT Extra" charset="0"/>
              </a:rPr>
              <a:t>to happen before </a:t>
            </a:r>
            <a:r>
              <a:rPr lang="en-US" sz="2800" b="1" i="1" dirty="0">
                <a:ea typeface="MS PGothic" charset="0"/>
                <a:sym typeface="MT Extra" charset="0"/>
              </a:rPr>
              <a:t>S</a:t>
            </a:r>
            <a:r>
              <a:rPr lang="en-US" sz="2800" b="1" i="1" baseline="-25000" dirty="0">
                <a:ea typeface="MS PGothic" charset="0"/>
                <a:sym typeface="MT Extra" charset="0"/>
              </a:rPr>
              <a:t>2</a:t>
            </a:r>
          </a:p>
          <a:p>
            <a:pPr marL="0" indent="0">
              <a:buNone/>
              <a:tabLst>
                <a:tab pos="2001838" algn="ctr"/>
                <a:tab pos="4513263" algn="ctr"/>
              </a:tabLst>
            </a:pPr>
            <a:r>
              <a:rPr lang="en-US" sz="2800" dirty="0">
                <a:solidFill>
                  <a:srgbClr val="FF0000"/>
                </a:solidFill>
                <a:ea typeface="MS PGothic" charset="0"/>
                <a:sym typeface="MT Extra" charset="0"/>
              </a:rPr>
              <a:t>How to use semaphore “sync” on the two processes?</a:t>
            </a:r>
            <a:endParaRPr lang="en-US" sz="2800" baseline="-25000" dirty="0">
              <a:solidFill>
                <a:srgbClr val="FF0000"/>
              </a:solidFill>
              <a:ea typeface="MS PGothic" charset="0"/>
              <a:sym typeface="MT Extra" charset="0"/>
            </a:endParaRPr>
          </a:p>
        </p:txBody>
      </p:sp>
      <p:sp>
        <p:nvSpPr>
          <p:cNvPr id="2" name="Slide Number Placeholder 1"/>
          <p:cNvSpPr>
            <a:spLocks noGrp="1"/>
          </p:cNvSpPr>
          <p:nvPr>
            <p:ph type="sldNum" sz="quarter" idx="4"/>
          </p:nvPr>
        </p:nvSpPr>
        <p:spPr/>
        <p:txBody>
          <a:bodyPr/>
          <a:lstStyle/>
          <a:p>
            <a:fld id="{8353CCE1-ED68-4673-B2B8-9A8ACC32B759}" type="slidenum">
              <a:rPr lang="en-US" smtClean="0"/>
              <a:pPr/>
              <a:t>19</a:t>
            </a:fld>
            <a:endParaRPr lang="en-US" dirty="0"/>
          </a:p>
        </p:txBody>
      </p:sp>
      <p:sp>
        <p:nvSpPr>
          <p:cNvPr id="5" name="Rectangle 3"/>
          <p:cNvSpPr txBox="1">
            <a:spLocks noChangeArrowheads="1"/>
          </p:cNvSpPr>
          <p:nvPr/>
        </p:nvSpPr>
        <p:spPr>
          <a:xfrm>
            <a:off x="1981200" y="2590800"/>
            <a:ext cx="8534400" cy="5535612"/>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tabLst>
                <a:tab pos="2001838" algn="ctr"/>
                <a:tab pos="4513263" algn="ctr"/>
              </a:tabLst>
            </a:pPr>
            <a:endParaRPr lang="en-US" sz="1600" b="1" i="1" baseline="-25000" dirty="0">
              <a:latin typeface="Helvetica" charset="0"/>
              <a:ea typeface="MS PGothic" charset="0"/>
              <a:sym typeface="MT Extra" charset="0"/>
            </a:endParaRPr>
          </a:p>
          <a:p>
            <a:pPr>
              <a:buNone/>
              <a:tabLst>
                <a:tab pos="2001838" algn="ctr"/>
                <a:tab pos="4513263" algn="ctr"/>
              </a:tabLst>
            </a:pPr>
            <a:endParaRPr lang="en-US" sz="1600" b="1" i="1" baseline="-25000" dirty="0">
              <a:latin typeface="Helvetica" charset="0"/>
              <a:ea typeface="MS PGothic" charset="0"/>
              <a:sym typeface="MT Extra" charset="0"/>
            </a:endParaRPr>
          </a:p>
        </p:txBody>
      </p:sp>
      <p:sp>
        <p:nvSpPr>
          <p:cNvPr id="3" name="TextBox 2"/>
          <p:cNvSpPr txBox="1"/>
          <p:nvPr/>
        </p:nvSpPr>
        <p:spPr>
          <a:xfrm>
            <a:off x="2006221" y="3889445"/>
            <a:ext cx="8153400" cy="2677656"/>
          </a:xfrm>
          <a:prstGeom prst="rect">
            <a:avLst/>
          </a:prstGeom>
          <a:noFill/>
        </p:spPr>
        <p:txBody>
          <a:bodyPr wrap="square" rtlCol="0">
            <a:spAutoFit/>
          </a:bodyPr>
          <a:lstStyle/>
          <a:p>
            <a:pPr lvl="1">
              <a:tabLst>
                <a:tab pos="2001838" algn="ctr"/>
                <a:tab pos="4513263" algn="ctr"/>
              </a:tabLst>
            </a:pPr>
            <a:r>
              <a:rPr lang="en-US" sz="2400" dirty="0">
                <a:solidFill>
                  <a:srgbClr val="000000"/>
                </a:solidFill>
                <a:latin typeface="Courier New"/>
                <a:cs typeface="Courier New"/>
                <a:sym typeface="MT Extra" charset="0"/>
              </a:rPr>
              <a:t>P1:</a:t>
            </a:r>
          </a:p>
          <a:p>
            <a:pPr lvl="1">
              <a:tabLst>
                <a:tab pos="2001838" algn="ctr"/>
                <a:tab pos="4513263" algn="ctr"/>
              </a:tabLst>
            </a:pPr>
            <a:r>
              <a:rPr lang="en-US" sz="2400" dirty="0">
                <a:solidFill>
                  <a:srgbClr val="000000"/>
                </a:solidFill>
                <a:latin typeface="Courier New"/>
                <a:cs typeface="Courier New"/>
                <a:sym typeface="MT Extra" charset="0"/>
              </a:rPr>
              <a:t>   S</a:t>
            </a:r>
            <a:r>
              <a:rPr lang="en-US" sz="2400" baseline="-25000" dirty="0">
                <a:solidFill>
                  <a:srgbClr val="000000"/>
                </a:solidFill>
                <a:latin typeface="Courier New"/>
                <a:cs typeface="Courier New"/>
                <a:sym typeface="MT Extra" charset="0"/>
              </a:rPr>
              <a:t>1</a:t>
            </a:r>
            <a:r>
              <a:rPr lang="en-US" sz="2400" dirty="0">
                <a:solidFill>
                  <a:srgbClr val="000000"/>
                </a:solidFill>
                <a:latin typeface="Courier New"/>
                <a:cs typeface="Courier New"/>
                <a:sym typeface="MT Extra" charset="0"/>
              </a:rPr>
              <a:t>;</a:t>
            </a:r>
          </a:p>
          <a:p>
            <a:pPr lvl="1">
              <a:tabLst>
                <a:tab pos="2001838" algn="ctr"/>
                <a:tab pos="4513263" algn="ctr"/>
              </a:tabLst>
            </a:pPr>
            <a:r>
              <a:rPr lang="en-US" sz="2400" dirty="0">
                <a:solidFill>
                  <a:srgbClr val="000000"/>
                </a:solidFill>
                <a:latin typeface="Courier New"/>
                <a:cs typeface="Courier New"/>
                <a:sym typeface="MT Extra" charset="0"/>
              </a:rPr>
              <a:t>   signal(sync);</a:t>
            </a:r>
          </a:p>
          <a:p>
            <a:pPr lvl="1">
              <a:tabLst>
                <a:tab pos="2001838" algn="ctr"/>
                <a:tab pos="4513263" algn="ctr"/>
              </a:tabLst>
            </a:pPr>
            <a:endParaRPr lang="en-US" sz="2400" dirty="0">
              <a:solidFill>
                <a:srgbClr val="000000"/>
              </a:solidFill>
              <a:latin typeface="Courier New"/>
              <a:cs typeface="Courier New"/>
              <a:sym typeface="MT Extra" charset="0"/>
            </a:endParaRPr>
          </a:p>
          <a:p>
            <a:pPr lvl="1">
              <a:tabLst>
                <a:tab pos="2001838" algn="ctr"/>
                <a:tab pos="4513263" algn="ctr"/>
              </a:tabLst>
            </a:pPr>
            <a:r>
              <a:rPr lang="en-US" sz="2400" dirty="0">
                <a:solidFill>
                  <a:srgbClr val="000000"/>
                </a:solidFill>
                <a:latin typeface="Courier New"/>
                <a:cs typeface="Courier New"/>
                <a:sym typeface="MT Extra" charset="0"/>
              </a:rPr>
              <a:t>P2:</a:t>
            </a:r>
          </a:p>
          <a:p>
            <a:pPr lvl="1">
              <a:tabLst>
                <a:tab pos="2001838" algn="ctr"/>
                <a:tab pos="4513263" algn="ctr"/>
              </a:tabLst>
            </a:pPr>
            <a:r>
              <a:rPr lang="en-US" sz="2400" dirty="0">
                <a:solidFill>
                  <a:srgbClr val="000000"/>
                </a:solidFill>
                <a:latin typeface="Courier New"/>
                <a:cs typeface="Courier New"/>
                <a:sym typeface="MT Extra" charset="0"/>
              </a:rPr>
              <a:t>   wait(sync)</a:t>
            </a:r>
            <a:r>
              <a:rPr lang="en-US" sz="2400" dirty="0">
                <a:solidFill>
                  <a:srgbClr val="0000FF"/>
                </a:solidFill>
                <a:latin typeface="Courier New"/>
                <a:ea typeface="MS PGothic" charset="0"/>
                <a:cs typeface="Courier New"/>
                <a:sym typeface="MT Extra" charset="0"/>
              </a:rPr>
              <a:t>;</a:t>
            </a:r>
            <a:endParaRPr lang="en-US" sz="2400" dirty="0">
              <a:solidFill>
                <a:srgbClr val="000000"/>
              </a:solidFill>
              <a:latin typeface="Courier New"/>
              <a:cs typeface="Courier New"/>
              <a:sym typeface="MT Extra" charset="0"/>
            </a:endParaRPr>
          </a:p>
          <a:p>
            <a:pPr lvl="1">
              <a:tabLst>
                <a:tab pos="2001838" algn="ctr"/>
                <a:tab pos="4513263" algn="ctr"/>
              </a:tabLst>
            </a:pPr>
            <a:r>
              <a:rPr lang="en-US" sz="2400" dirty="0">
                <a:solidFill>
                  <a:srgbClr val="000000"/>
                </a:solidFill>
                <a:latin typeface="Courier New"/>
                <a:cs typeface="Courier New"/>
                <a:sym typeface="MT Extra" charset="0"/>
              </a:rPr>
              <a:t>   S</a:t>
            </a:r>
            <a:r>
              <a:rPr lang="en-US" sz="2400" baseline="-25000" dirty="0">
                <a:solidFill>
                  <a:srgbClr val="000000"/>
                </a:solidFill>
                <a:latin typeface="Courier New"/>
                <a:cs typeface="Courier New"/>
                <a:sym typeface="MT Extra" charset="0"/>
              </a:rPr>
              <a:t>2</a:t>
            </a:r>
            <a:r>
              <a:rPr lang="en-US" sz="2400" dirty="0">
                <a:solidFill>
                  <a:srgbClr val="000000"/>
                </a:solidFill>
                <a:latin typeface="Courier New"/>
                <a:cs typeface="Courier New"/>
                <a:sym typeface="MT Extra" charset="0"/>
              </a:rPr>
              <a:t>;</a:t>
            </a:r>
            <a:endParaRPr lang="en-US" sz="2400" dirty="0">
              <a:latin typeface="Courier New"/>
              <a:ea typeface="MS PGothic" charset="0"/>
              <a:cs typeface="Courier New"/>
              <a:sym typeface="MT Extra" charset="0"/>
            </a:endParaRPr>
          </a:p>
        </p:txBody>
      </p:sp>
      <p:sp>
        <p:nvSpPr>
          <p:cNvPr id="4" name="Rectangle 3"/>
          <p:cNvSpPr/>
          <p:nvPr/>
        </p:nvSpPr>
        <p:spPr>
          <a:xfrm>
            <a:off x="2057400" y="3352801"/>
            <a:ext cx="8229600" cy="461665"/>
          </a:xfrm>
          <a:prstGeom prst="rect">
            <a:avLst/>
          </a:prstGeom>
        </p:spPr>
        <p:txBody>
          <a:bodyPr wrap="square">
            <a:spAutoFit/>
          </a:bodyPr>
          <a:lstStyle/>
          <a:p>
            <a:pPr>
              <a:tabLst>
                <a:tab pos="2001838" algn="ctr"/>
                <a:tab pos="4513263" algn="ctr"/>
              </a:tabLst>
            </a:pPr>
            <a:r>
              <a:rPr lang="en-US" sz="2400" dirty="0">
                <a:latin typeface="Courier New"/>
                <a:ea typeface="MS PGothic" charset="0"/>
                <a:cs typeface="Courier New"/>
                <a:sym typeface="MT Extra" charset="0"/>
              </a:rPr>
              <a:t>Create a semaphore “</a:t>
            </a:r>
            <a:r>
              <a:rPr lang="en-US" altLang="ja-JP" sz="2400" dirty="0">
                <a:solidFill>
                  <a:srgbClr val="000000"/>
                </a:solidFill>
                <a:latin typeface="Courier New"/>
                <a:ea typeface="MS PGothic" charset="0"/>
                <a:cs typeface="Courier New"/>
                <a:sym typeface="MT Extra" charset="0"/>
              </a:rPr>
              <a:t>sync</a:t>
            </a:r>
            <a:r>
              <a:rPr lang="en-US" sz="2400" dirty="0">
                <a:latin typeface="Courier New"/>
                <a:ea typeface="MS PGothic" charset="0"/>
                <a:cs typeface="Courier New"/>
                <a:sym typeface="MT Extra" charset="0"/>
              </a:rPr>
              <a:t>”</a:t>
            </a:r>
            <a:r>
              <a:rPr lang="en-US" altLang="ja-JP" sz="2400" dirty="0">
                <a:latin typeface="Courier New"/>
                <a:ea typeface="MS PGothic" charset="0"/>
                <a:cs typeface="Courier New"/>
                <a:sym typeface="MT Extra" charset="0"/>
              </a:rPr>
              <a:t> initialized to </a:t>
            </a:r>
            <a:r>
              <a:rPr lang="en-US" altLang="ja-JP" sz="2400" b="1" dirty="0">
                <a:solidFill>
                  <a:srgbClr val="FF0000"/>
                </a:solidFill>
                <a:latin typeface="Courier New"/>
                <a:ea typeface="MS PGothic" charset="0"/>
                <a:cs typeface="Courier New"/>
                <a:sym typeface="MT Extra" charset="0"/>
              </a:rPr>
              <a:t>0</a:t>
            </a:r>
            <a:r>
              <a:rPr lang="en-US" altLang="ja-JP" sz="2400" dirty="0">
                <a:latin typeface="Courier New"/>
                <a:ea typeface="MS PGothic" charset="0"/>
                <a:cs typeface="Courier New"/>
                <a:sym typeface="MT Extra" charset="0"/>
              </a:rPr>
              <a:t> </a:t>
            </a:r>
          </a:p>
        </p:txBody>
      </p:sp>
      <p:sp>
        <p:nvSpPr>
          <p:cNvPr id="6" name="TextBox 5"/>
          <p:cNvSpPr txBox="1"/>
          <p:nvPr/>
        </p:nvSpPr>
        <p:spPr>
          <a:xfrm>
            <a:off x="1828800" y="2667000"/>
            <a:ext cx="9296400" cy="707886"/>
          </a:xfrm>
          <a:prstGeom prst="rect">
            <a:avLst/>
          </a:prstGeom>
          <a:noFill/>
        </p:spPr>
        <p:txBody>
          <a:bodyPr wrap="square" rtlCol="0">
            <a:spAutoFit/>
          </a:bodyPr>
          <a:lstStyle/>
          <a:p>
            <a:r>
              <a:rPr lang="en-US" sz="4000" dirty="0">
                <a:solidFill>
                  <a:srgbClr val="FF0000"/>
                </a:solidFill>
                <a:latin typeface="+mn-lt"/>
              </a:rPr>
              <a:t>Exercise 4: </a:t>
            </a:r>
            <a:r>
              <a:rPr lang="en-US" sz="4000" dirty="0">
                <a:latin typeface="+mn-lt"/>
              </a:rPr>
              <a:t>How to initialize “sync”?</a:t>
            </a:r>
          </a:p>
        </p:txBody>
      </p:sp>
    </p:spTree>
    <p:extLst>
      <p:ext uri="{BB962C8B-B14F-4D97-AF65-F5344CB8AC3E}">
        <p14:creationId xmlns:p14="http://schemas.microsoft.com/office/powerpoint/2010/main" val="3684022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 calcmode="lin" valueType="num">
                                      <p:cBhvr>
                                        <p:cTn id="14" dur="500" fill="hold"/>
                                        <p:tgtEl>
                                          <p:spTgt spid="6"/>
                                        </p:tgtEl>
                                        <p:attrNameLst>
                                          <p:attrName>ppt_w</p:attrName>
                                        </p:attrNameLst>
                                      </p:cBhvr>
                                      <p:tavLst>
                                        <p:tav tm="0">
                                          <p:val>
                                            <p:fltVal val="0"/>
                                          </p:val>
                                        </p:tav>
                                        <p:tav tm="100000">
                                          <p:val>
                                            <p:strVal val="#ppt_w"/>
                                          </p:val>
                                        </p:tav>
                                      </p:tavLst>
                                    </p:anim>
                                    <p:anim calcmode="lin" valueType="num">
                                      <p:cBhvr>
                                        <p:cTn id="15" dur="500" fill="hold"/>
                                        <p:tgtEl>
                                          <p:spTgt spid="6"/>
                                        </p:tgtEl>
                                        <p:attrNameLst>
                                          <p:attrName>ppt_h</p:attrName>
                                        </p:attrNameLst>
                                      </p:cBhvr>
                                      <p:tavLst>
                                        <p:tav tm="0">
                                          <p:val>
                                            <p:fltVal val="0"/>
                                          </p:val>
                                        </p:tav>
                                        <p:tav tm="100000">
                                          <p:val>
                                            <p:strVal val="#ppt_h"/>
                                          </p:val>
                                        </p:tav>
                                      </p:tavLst>
                                    </p:anim>
                                    <p:animEffect transition="in" filter="fade">
                                      <p:cBhvr>
                                        <p:cTn id="16" dur="5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anim calcmode="lin" valueType="num">
                                      <p:cBhvr>
                                        <p:cTn id="21" dur="500" fill="hold"/>
                                        <p:tgtEl>
                                          <p:spTgt spid="4"/>
                                        </p:tgtEl>
                                        <p:attrNameLst>
                                          <p:attrName>ppt_w</p:attrName>
                                        </p:attrNameLst>
                                      </p:cBhvr>
                                      <p:tavLst>
                                        <p:tav tm="0">
                                          <p:val>
                                            <p:fltVal val="0"/>
                                          </p:val>
                                        </p:tav>
                                        <p:tav tm="100000">
                                          <p:val>
                                            <p:strVal val="#ppt_w"/>
                                          </p:val>
                                        </p:tav>
                                      </p:tavLst>
                                    </p:anim>
                                    <p:anim calcmode="lin" valueType="num">
                                      <p:cBhvr>
                                        <p:cTn id="22" dur="500" fill="hold"/>
                                        <p:tgtEl>
                                          <p:spTgt spid="4"/>
                                        </p:tgtEl>
                                        <p:attrNameLst>
                                          <p:attrName>ppt_h</p:attrName>
                                        </p:attrNameLst>
                                      </p:cBhvr>
                                      <p:tavLst>
                                        <p:tav tm="0">
                                          <p:val>
                                            <p:fltVal val="0"/>
                                          </p:val>
                                        </p:tav>
                                        <p:tav tm="100000">
                                          <p:val>
                                            <p:strVal val="#ppt_h"/>
                                          </p:val>
                                        </p:tav>
                                      </p:tavLst>
                                    </p:anim>
                                    <p:animEffect transition="in" filter="fade">
                                      <p:cBhvr>
                                        <p:cTn id="2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6"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914401" y="381000"/>
            <a:ext cx="10820400" cy="809622"/>
          </a:xfrm>
        </p:spPr>
        <p:txBody>
          <a:bodyPr>
            <a:noAutofit/>
          </a:bodyPr>
          <a:lstStyle/>
          <a:p>
            <a:pPr eaLnBrk="1" hangingPunct="1"/>
            <a:r>
              <a:rPr lang="en-US" dirty="0" smtClean="0">
                <a:latin typeface="+mn-lt"/>
                <a:ea typeface="MS PGothic" charset="0"/>
              </a:rPr>
              <a:t>Recap: The </a:t>
            </a:r>
            <a:r>
              <a:rPr lang="en-US" dirty="0" err="1">
                <a:latin typeface="Courier New"/>
                <a:ea typeface="MS PGothic" charset="0"/>
                <a:cs typeface="Courier New"/>
              </a:rPr>
              <a:t>test_and_set</a:t>
            </a:r>
            <a:r>
              <a:rPr lang="en-US" dirty="0">
                <a:latin typeface="+mn-lt"/>
                <a:ea typeface="MS PGothic" charset="0"/>
              </a:rPr>
              <a:t>  </a:t>
            </a:r>
            <a:r>
              <a:rPr lang="en-US" dirty="0">
                <a:solidFill>
                  <a:srgbClr val="DE550C"/>
                </a:solidFill>
                <a:latin typeface="+mn-lt"/>
                <a:ea typeface="MS PGothic" charset="0"/>
              </a:rPr>
              <a:t>Instruction</a:t>
            </a:r>
            <a:r>
              <a:rPr lang="en-US" dirty="0">
                <a:latin typeface="+mn-lt"/>
                <a:ea typeface="MS PGothic" charset="0"/>
              </a:rPr>
              <a:t> </a:t>
            </a:r>
          </a:p>
        </p:txBody>
      </p:sp>
      <p:sp>
        <p:nvSpPr>
          <p:cNvPr id="20483" name="Rectangle 3"/>
          <p:cNvSpPr>
            <a:spLocks noGrp="1" noChangeArrowheads="1"/>
          </p:cNvSpPr>
          <p:nvPr>
            <p:ph idx="1"/>
          </p:nvPr>
        </p:nvSpPr>
        <p:spPr>
          <a:xfrm>
            <a:off x="304800" y="1327973"/>
            <a:ext cx="8382000" cy="3239148"/>
          </a:xfrm>
        </p:spPr>
        <p:txBody>
          <a:bodyPr>
            <a:normAutofit/>
          </a:bodyPr>
          <a:lstStyle/>
          <a:p>
            <a:pPr>
              <a:lnSpc>
                <a:spcPct val="90000"/>
              </a:lnSpc>
              <a:buNone/>
              <a:tabLst>
                <a:tab pos="739775" algn="l"/>
                <a:tab pos="1020763" algn="l"/>
                <a:tab pos="1257300" algn="l"/>
              </a:tabLst>
            </a:pPr>
            <a:r>
              <a:rPr lang="en-US" sz="2800" dirty="0" err="1">
                <a:solidFill>
                  <a:srgbClr val="000000"/>
                </a:solidFill>
                <a:latin typeface="Courier New" charset="0"/>
                <a:ea typeface="Courier New" charset="0"/>
                <a:cs typeface="Courier New" charset="0"/>
              </a:rPr>
              <a:t>boolean</a:t>
            </a:r>
            <a:r>
              <a:rPr lang="en-US" sz="2800" dirty="0">
                <a:solidFill>
                  <a:srgbClr val="000000"/>
                </a:solidFill>
                <a:latin typeface="Courier New" charset="0"/>
                <a:ea typeface="Courier New" charset="0"/>
                <a:cs typeface="Courier New" charset="0"/>
              </a:rPr>
              <a:t> </a:t>
            </a:r>
            <a:r>
              <a:rPr lang="en-US" sz="2800" dirty="0" err="1">
                <a:solidFill>
                  <a:srgbClr val="000000"/>
                </a:solidFill>
                <a:latin typeface="Courier New" charset="0"/>
                <a:ea typeface="Courier New" charset="0"/>
                <a:cs typeface="Courier New" charset="0"/>
              </a:rPr>
              <a:t>test_and_set</a:t>
            </a:r>
            <a:r>
              <a:rPr lang="en-US" sz="2800" dirty="0">
                <a:solidFill>
                  <a:srgbClr val="000000"/>
                </a:solidFill>
                <a:latin typeface="Courier New" charset="0"/>
                <a:ea typeface="Courier New" charset="0"/>
                <a:cs typeface="Courier New" charset="0"/>
              </a:rPr>
              <a:t> (</a:t>
            </a:r>
            <a:r>
              <a:rPr lang="en-US" sz="2800" dirty="0" err="1">
                <a:solidFill>
                  <a:srgbClr val="000000"/>
                </a:solidFill>
                <a:latin typeface="Courier New" charset="0"/>
                <a:ea typeface="Courier New" charset="0"/>
                <a:cs typeface="Courier New" charset="0"/>
              </a:rPr>
              <a:t>boolean</a:t>
            </a:r>
            <a:r>
              <a:rPr lang="en-US" sz="2800" dirty="0">
                <a:solidFill>
                  <a:srgbClr val="000000"/>
                </a:solidFill>
                <a:latin typeface="Courier New" charset="0"/>
                <a:ea typeface="Courier New" charset="0"/>
                <a:cs typeface="Courier New" charset="0"/>
              </a:rPr>
              <a:t> *target)</a:t>
            </a:r>
          </a:p>
          <a:p>
            <a:pPr>
              <a:lnSpc>
                <a:spcPct val="90000"/>
              </a:lnSpc>
              <a:buNone/>
              <a:tabLst>
                <a:tab pos="739775" algn="l"/>
                <a:tab pos="1020763" algn="l"/>
                <a:tab pos="1257300" algn="l"/>
              </a:tabLst>
            </a:pPr>
            <a:r>
              <a:rPr lang="en-US" sz="2800" dirty="0" smtClean="0">
                <a:solidFill>
                  <a:srgbClr val="000000"/>
                </a:solidFill>
                <a:latin typeface="Courier New" charset="0"/>
                <a:ea typeface="Courier New" charset="0"/>
                <a:cs typeface="Courier New" charset="0"/>
              </a:rPr>
              <a:t>{</a:t>
            </a:r>
            <a:endParaRPr lang="en-US" sz="2800" dirty="0">
              <a:solidFill>
                <a:srgbClr val="000000"/>
              </a:solidFill>
              <a:latin typeface="Courier New" charset="0"/>
              <a:ea typeface="Courier New" charset="0"/>
              <a:cs typeface="Courier New" charset="0"/>
            </a:endParaRPr>
          </a:p>
          <a:p>
            <a:pPr>
              <a:lnSpc>
                <a:spcPct val="90000"/>
              </a:lnSpc>
              <a:buNone/>
              <a:tabLst>
                <a:tab pos="739775" algn="l"/>
                <a:tab pos="1020763" algn="l"/>
                <a:tab pos="1257300" algn="l"/>
              </a:tabLst>
            </a:pPr>
            <a:r>
              <a:rPr lang="en-US" sz="2800" dirty="0">
                <a:solidFill>
                  <a:srgbClr val="000000"/>
                </a:solidFill>
                <a:latin typeface="Courier New" charset="0"/>
                <a:ea typeface="Courier New" charset="0"/>
                <a:cs typeface="Courier New" charset="0"/>
              </a:rPr>
              <a:t>       </a:t>
            </a:r>
            <a:r>
              <a:rPr lang="en-US" sz="2800" dirty="0" err="1">
                <a:solidFill>
                  <a:srgbClr val="000000"/>
                </a:solidFill>
                <a:latin typeface="Courier New" charset="0"/>
                <a:ea typeface="Courier New" charset="0"/>
                <a:cs typeface="Courier New" charset="0"/>
              </a:rPr>
              <a:t>boolean</a:t>
            </a:r>
            <a:r>
              <a:rPr lang="en-US" sz="2800" dirty="0">
                <a:solidFill>
                  <a:srgbClr val="000000"/>
                </a:solidFill>
                <a:latin typeface="Courier New" charset="0"/>
                <a:ea typeface="Courier New" charset="0"/>
                <a:cs typeface="Courier New" charset="0"/>
              </a:rPr>
              <a:t> </a:t>
            </a:r>
            <a:r>
              <a:rPr lang="en-US" sz="2800" dirty="0" err="1">
                <a:solidFill>
                  <a:srgbClr val="000000"/>
                </a:solidFill>
                <a:latin typeface="Courier New" charset="0"/>
                <a:ea typeface="Courier New" charset="0"/>
                <a:cs typeface="Courier New" charset="0"/>
              </a:rPr>
              <a:t>rv</a:t>
            </a:r>
            <a:r>
              <a:rPr lang="en-US" sz="2800" dirty="0">
                <a:solidFill>
                  <a:srgbClr val="000000"/>
                </a:solidFill>
                <a:latin typeface="Courier New" charset="0"/>
                <a:ea typeface="Courier New" charset="0"/>
                <a:cs typeface="Courier New" charset="0"/>
              </a:rPr>
              <a:t> = *target;</a:t>
            </a:r>
          </a:p>
          <a:p>
            <a:pPr>
              <a:lnSpc>
                <a:spcPct val="90000"/>
              </a:lnSpc>
              <a:buNone/>
              <a:tabLst>
                <a:tab pos="739775" algn="l"/>
                <a:tab pos="1020763" algn="l"/>
                <a:tab pos="1257300" algn="l"/>
              </a:tabLst>
            </a:pPr>
            <a:r>
              <a:rPr lang="en-US" sz="2800" dirty="0">
                <a:solidFill>
                  <a:srgbClr val="000000"/>
                </a:solidFill>
                <a:latin typeface="Courier New" charset="0"/>
                <a:ea typeface="Courier New" charset="0"/>
                <a:cs typeface="Courier New" charset="0"/>
              </a:rPr>
              <a:t>       *target = TRUE;</a:t>
            </a:r>
          </a:p>
          <a:p>
            <a:pPr>
              <a:lnSpc>
                <a:spcPct val="90000"/>
              </a:lnSpc>
              <a:buNone/>
              <a:tabLst>
                <a:tab pos="739775" algn="l"/>
                <a:tab pos="1020763" algn="l"/>
                <a:tab pos="1257300" algn="l"/>
              </a:tabLst>
            </a:pPr>
            <a:r>
              <a:rPr lang="en-US" sz="2800" dirty="0">
                <a:solidFill>
                  <a:srgbClr val="000000"/>
                </a:solidFill>
                <a:latin typeface="Courier New" charset="0"/>
                <a:ea typeface="Courier New" charset="0"/>
                <a:cs typeface="Courier New" charset="0"/>
              </a:rPr>
              <a:t>       return </a:t>
            </a:r>
            <a:r>
              <a:rPr lang="en-US" sz="2800" dirty="0" err="1">
                <a:solidFill>
                  <a:srgbClr val="000000"/>
                </a:solidFill>
                <a:latin typeface="Courier New" charset="0"/>
                <a:ea typeface="Courier New" charset="0"/>
                <a:cs typeface="Courier New" charset="0"/>
              </a:rPr>
              <a:t>rv</a:t>
            </a:r>
            <a:r>
              <a:rPr lang="en-US" sz="2800" dirty="0">
                <a:solidFill>
                  <a:srgbClr val="000000"/>
                </a:solidFill>
                <a:latin typeface="Courier New" charset="0"/>
                <a:ea typeface="Courier New" charset="0"/>
                <a:cs typeface="Courier New" charset="0"/>
              </a:rPr>
              <a:t>;</a:t>
            </a:r>
          </a:p>
          <a:p>
            <a:pPr>
              <a:lnSpc>
                <a:spcPct val="90000"/>
              </a:lnSpc>
              <a:buNone/>
              <a:tabLst>
                <a:tab pos="739775" algn="l"/>
                <a:tab pos="1020763" algn="l"/>
                <a:tab pos="1257300" algn="l"/>
              </a:tabLst>
            </a:pPr>
            <a:r>
              <a:rPr lang="en-US" sz="2800" dirty="0" smtClean="0">
                <a:solidFill>
                  <a:srgbClr val="000000"/>
                </a:solidFill>
                <a:latin typeface="Courier New" charset="0"/>
                <a:ea typeface="Courier New" charset="0"/>
                <a:cs typeface="Courier New" charset="0"/>
              </a:rPr>
              <a:t>}</a:t>
            </a:r>
            <a:endParaRPr lang="en-US" sz="2800" dirty="0">
              <a:solidFill>
                <a:srgbClr val="0000FF"/>
              </a:solidFill>
              <a:latin typeface="Courier New" charset="0"/>
              <a:ea typeface="Courier New" charset="0"/>
              <a:cs typeface="Courier New" charset="0"/>
            </a:endParaRPr>
          </a:p>
          <a:p>
            <a:pPr>
              <a:lnSpc>
                <a:spcPct val="90000"/>
              </a:lnSpc>
              <a:tabLst>
                <a:tab pos="739775" algn="l"/>
                <a:tab pos="1020763" algn="l"/>
                <a:tab pos="1257300" algn="l"/>
              </a:tabLst>
            </a:pPr>
            <a:endParaRPr lang="en-US" sz="2800" dirty="0">
              <a:ea typeface="MS PGothic" charset="0"/>
            </a:endParaRPr>
          </a:p>
        </p:txBody>
      </p:sp>
      <p:sp>
        <p:nvSpPr>
          <p:cNvPr id="2" name="Slide Number Placeholder 1"/>
          <p:cNvSpPr>
            <a:spLocks noGrp="1"/>
          </p:cNvSpPr>
          <p:nvPr>
            <p:ph type="sldNum" sz="quarter" idx="4"/>
          </p:nvPr>
        </p:nvSpPr>
        <p:spPr/>
        <p:txBody>
          <a:bodyPr/>
          <a:lstStyle/>
          <a:p>
            <a:fld id="{8353CCE1-ED68-4673-B2B8-9A8ACC32B759}" type="slidenum">
              <a:rPr lang="en-US" smtClean="0"/>
              <a:pPr/>
              <a:t>2</a:t>
            </a:fld>
            <a:endParaRPr lang="en-US" dirty="0"/>
          </a:p>
        </p:txBody>
      </p:sp>
      <p:sp>
        <p:nvSpPr>
          <p:cNvPr id="5" name="Rectangle 4"/>
          <p:cNvSpPr/>
          <p:nvPr/>
        </p:nvSpPr>
        <p:spPr>
          <a:xfrm>
            <a:off x="1515534" y="4419600"/>
            <a:ext cx="9618133" cy="1569660"/>
          </a:xfrm>
          <a:prstGeom prst="rect">
            <a:avLst/>
          </a:prstGeom>
        </p:spPr>
        <p:txBody>
          <a:bodyPr wrap="square">
            <a:spAutoFit/>
          </a:bodyPr>
          <a:lstStyle/>
          <a:p>
            <a:pPr marL="342900" indent="-342900">
              <a:buFont typeface="Arial" panose="020B0604020202020204" pitchFamily="34" charset="0"/>
              <a:buChar char="•"/>
            </a:pPr>
            <a:r>
              <a:rPr lang="en-US" sz="3200" dirty="0">
                <a:latin typeface="+mn-lt"/>
              </a:rPr>
              <a:t>Executed atomically</a:t>
            </a:r>
          </a:p>
          <a:p>
            <a:pPr marL="342900" indent="-342900">
              <a:buFont typeface="Arial" panose="020B0604020202020204" pitchFamily="34" charset="0"/>
              <a:buChar char="•"/>
            </a:pPr>
            <a:r>
              <a:rPr lang="en-US" sz="3200" dirty="0">
                <a:latin typeface="+mn-lt"/>
              </a:rPr>
              <a:t>Returns the original value of passed parameter</a:t>
            </a:r>
          </a:p>
          <a:p>
            <a:pPr marL="342900" indent="-342900">
              <a:buFont typeface="Arial" panose="020B0604020202020204" pitchFamily="34" charset="0"/>
              <a:buChar char="•"/>
            </a:pPr>
            <a:r>
              <a:rPr lang="en-US" sz="3200" dirty="0">
                <a:latin typeface="+mn-lt"/>
              </a:rPr>
              <a:t>Set the new value of passed parameter to “TRUE”.</a:t>
            </a:r>
          </a:p>
        </p:txBody>
      </p:sp>
      <p:pic>
        <p:nvPicPr>
          <p:cNvPr id="3" name="Picture 2"/>
          <p:cNvPicPr>
            <a:picLocks noChangeAspect="1"/>
          </p:cNvPicPr>
          <p:nvPr/>
        </p:nvPicPr>
        <p:blipFill>
          <a:blip r:embed="rId3"/>
          <a:stretch>
            <a:fillRect/>
          </a:stretch>
        </p:blipFill>
        <p:spPr>
          <a:xfrm>
            <a:off x="8763000" y="1327973"/>
            <a:ext cx="3108691" cy="310869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7345928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a:xfrm>
            <a:off x="1828801" y="304800"/>
            <a:ext cx="8467725" cy="609600"/>
          </a:xfrm>
        </p:spPr>
        <p:txBody>
          <a:bodyPr>
            <a:normAutofit/>
          </a:bodyPr>
          <a:lstStyle/>
          <a:p>
            <a:pPr eaLnBrk="1" hangingPunct="1"/>
            <a:r>
              <a:rPr lang="en-US" sz="3200" dirty="0">
                <a:ea typeface="MS PGothic" charset="0"/>
              </a:rPr>
              <a:t>Semaphore Implementation with no Busy waiting </a:t>
            </a:r>
          </a:p>
        </p:txBody>
      </p:sp>
      <p:sp>
        <p:nvSpPr>
          <p:cNvPr id="30723" name="Rectangle 3"/>
          <p:cNvSpPr>
            <a:spLocks noGrp="1" noChangeArrowheads="1"/>
          </p:cNvSpPr>
          <p:nvPr>
            <p:ph idx="1"/>
          </p:nvPr>
        </p:nvSpPr>
        <p:spPr>
          <a:xfrm>
            <a:off x="838201" y="1041400"/>
            <a:ext cx="11125200" cy="5588000"/>
          </a:xfrm>
        </p:spPr>
        <p:txBody>
          <a:bodyPr>
            <a:normAutofit fontScale="77500" lnSpcReduction="20000"/>
          </a:bodyPr>
          <a:lstStyle/>
          <a:p>
            <a:r>
              <a:rPr lang="en-US" sz="3600" dirty="0">
                <a:latin typeface="+mj-lt"/>
                <a:ea typeface="MS PGothic" charset="0"/>
              </a:rPr>
              <a:t>A semaphore: there is an associated waiting queue</a:t>
            </a:r>
          </a:p>
          <a:p>
            <a:r>
              <a:rPr lang="en-US" sz="3600" dirty="0">
                <a:latin typeface="+mj-lt"/>
                <a:ea typeface="MS PGothic" charset="0"/>
              </a:rPr>
              <a:t>Each entry in a waiting queue has two data items:</a:t>
            </a:r>
          </a:p>
          <a:p>
            <a:pPr lvl="1"/>
            <a:r>
              <a:rPr lang="en-US" sz="3600" dirty="0">
                <a:latin typeface="+mj-lt"/>
                <a:ea typeface="MS PGothic" charset="0"/>
              </a:rPr>
              <a:t> value (of type integer)</a:t>
            </a:r>
          </a:p>
          <a:p>
            <a:pPr lvl="1"/>
            <a:r>
              <a:rPr lang="en-US" sz="3600" dirty="0">
                <a:latin typeface="+mj-lt"/>
                <a:ea typeface="MS PGothic" charset="0"/>
              </a:rPr>
              <a:t> pointer to next record in the list</a:t>
            </a:r>
          </a:p>
          <a:p>
            <a:endParaRPr lang="en-US" sz="3600" dirty="0">
              <a:latin typeface="+mj-lt"/>
              <a:ea typeface="MS PGothic" charset="0"/>
            </a:endParaRPr>
          </a:p>
          <a:p>
            <a:endParaRPr lang="en-US" sz="3600" dirty="0">
              <a:latin typeface="+mj-lt"/>
              <a:ea typeface="MS PGothic" charset="0"/>
            </a:endParaRPr>
          </a:p>
          <a:p>
            <a:endParaRPr lang="en-US" sz="3600" dirty="0">
              <a:latin typeface="+mj-lt"/>
              <a:ea typeface="MS PGothic" charset="0"/>
            </a:endParaRPr>
          </a:p>
          <a:p>
            <a:endParaRPr lang="en-US" sz="3600" dirty="0">
              <a:latin typeface="+mj-lt"/>
              <a:ea typeface="MS PGothic" charset="0"/>
            </a:endParaRPr>
          </a:p>
          <a:p>
            <a:r>
              <a:rPr lang="en-US" sz="3600" dirty="0">
                <a:latin typeface="+mj-lt"/>
                <a:ea typeface="MS PGothic" charset="0"/>
              </a:rPr>
              <a:t>Two operations:</a:t>
            </a:r>
          </a:p>
          <a:p>
            <a:pPr lvl="1"/>
            <a:r>
              <a:rPr lang="en-US" sz="3600" dirty="0">
                <a:solidFill>
                  <a:srgbClr val="FF0000"/>
                </a:solidFill>
                <a:latin typeface="+mj-lt"/>
                <a:ea typeface="MS PGothic" charset="0"/>
              </a:rPr>
              <a:t>block</a:t>
            </a:r>
            <a:r>
              <a:rPr lang="en-US" sz="3600" dirty="0">
                <a:solidFill>
                  <a:srgbClr val="3366FF"/>
                </a:solidFill>
                <a:latin typeface="+mj-lt"/>
                <a:ea typeface="MS PGothic" charset="0"/>
              </a:rPr>
              <a:t> </a:t>
            </a:r>
            <a:r>
              <a:rPr lang="en-US" sz="3600" dirty="0">
                <a:latin typeface="+mj-lt"/>
                <a:ea typeface="MS PGothic" charset="0"/>
              </a:rPr>
              <a:t>– place the process invoking the operation on the appropriate waiting queue</a:t>
            </a:r>
          </a:p>
          <a:p>
            <a:pPr lvl="1"/>
            <a:r>
              <a:rPr lang="en-US" sz="3600" dirty="0">
                <a:solidFill>
                  <a:srgbClr val="FF0000"/>
                </a:solidFill>
                <a:latin typeface="+mj-lt"/>
                <a:ea typeface="MS PGothic" charset="0"/>
              </a:rPr>
              <a:t>wakeup</a:t>
            </a:r>
            <a:r>
              <a:rPr lang="en-US" sz="3600" dirty="0">
                <a:solidFill>
                  <a:srgbClr val="3366FF"/>
                </a:solidFill>
                <a:latin typeface="+mj-lt"/>
                <a:ea typeface="MS PGothic" charset="0"/>
              </a:rPr>
              <a:t> </a:t>
            </a:r>
            <a:r>
              <a:rPr lang="en-US" sz="3600" dirty="0">
                <a:latin typeface="+mj-lt"/>
                <a:ea typeface="MS PGothic" charset="0"/>
              </a:rPr>
              <a:t>– remove one of processes in the waiting queue and place it in the ready queue</a:t>
            </a:r>
            <a:r>
              <a:rPr lang="en-US" dirty="0">
                <a:solidFill>
                  <a:srgbClr val="0000FF"/>
                </a:solidFill>
                <a:latin typeface="Helvetica" charset="0"/>
                <a:ea typeface="MS PGothic" charset="0"/>
              </a:rPr>
              <a:t>            </a:t>
            </a:r>
          </a:p>
        </p:txBody>
      </p:sp>
      <p:sp>
        <p:nvSpPr>
          <p:cNvPr id="2" name="Slide Number Placeholder 1"/>
          <p:cNvSpPr>
            <a:spLocks noGrp="1"/>
          </p:cNvSpPr>
          <p:nvPr>
            <p:ph type="sldNum" sz="quarter" idx="4"/>
          </p:nvPr>
        </p:nvSpPr>
        <p:spPr/>
        <p:txBody>
          <a:bodyPr/>
          <a:lstStyle/>
          <a:p>
            <a:fld id="{8353CCE1-ED68-4673-B2B8-9A8ACC32B759}" type="slidenum">
              <a:rPr lang="en-US" smtClean="0"/>
              <a:pPr/>
              <a:t>20</a:t>
            </a:fld>
            <a:endParaRPr lang="en-US" dirty="0"/>
          </a:p>
        </p:txBody>
      </p:sp>
      <p:sp>
        <p:nvSpPr>
          <p:cNvPr id="5" name="Rectangle 4"/>
          <p:cNvSpPr/>
          <p:nvPr/>
        </p:nvSpPr>
        <p:spPr>
          <a:xfrm>
            <a:off x="3352800" y="2743200"/>
            <a:ext cx="5334000" cy="1569660"/>
          </a:xfrm>
          <a:prstGeom prst="rect">
            <a:avLst/>
          </a:prstGeom>
        </p:spPr>
        <p:txBody>
          <a:bodyPr wrap="square">
            <a:spAutoFit/>
          </a:bodyPr>
          <a:lstStyle/>
          <a:p>
            <a:pPr defTabSz="455613">
              <a:tabLst>
                <a:tab pos="1370013" algn="l"/>
                <a:tab pos="3311525" algn="l"/>
                <a:tab pos="3602038" algn="l"/>
              </a:tabLst>
              <a:defRPr/>
            </a:pPr>
            <a:r>
              <a:rPr lang="en-US" sz="2400" dirty="0" err="1">
                <a:solidFill>
                  <a:srgbClr val="FF0000"/>
                </a:solidFill>
                <a:latin typeface="Courier New"/>
                <a:cs typeface="Courier New"/>
              </a:rPr>
              <a:t>typedef</a:t>
            </a:r>
            <a:r>
              <a:rPr lang="en-US" sz="2400" dirty="0">
                <a:solidFill>
                  <a:srgbClr val="FF0000"/>
                </a:solidFill>
                <a:latin typeface="Courier New"/>
                <a:cs typeface="Courier New"/>
              </a:rPr>
              <a:t> </a:t>
            </a:r>
            <a:r>
              <a:rPr lang="en-US" sz="2400" dirty="0" err="1">
                <a:solidFill>
                  <a:srgbClr val="FF0000"/>
                </a:solidFill>
                <a:latin typeface="Courier New"/>
                <a:cs typeface="Courier New"/>
              </a:rPr>
              <a:t>struct</a:t>
            </a:r>
            <a:r>
              <a:rPr lang="en-US" sz="2400" dirty="0">
                <a:solidFill>
                  <a:srgbClr val="FF0000"/>
                </a:solidFill>
                <a:latin typeface="Courier New"/>
                <a:cs typeface="Courier New"/>
              </a:rPr>
              <a:t> {   </a:t>
            </a:r>
          </a:p>
          <a:p>
            <a:pPr defTabSz="455613">
              <a:tabLst>
                <a:tab pos="1370013" algn="l"/>
                <a:tab pos="3311525" algn="l"/>
                <a:tab pos="3602038" algn="l"/>
              </a:tabLst>
              <a:defRPr/>
            </a:pPr>
            <a:r>
              <a:rPr lang="en-US" sz="2400" dirty="0">
                <a:solidFill>
                  <a:srgbClr val="FF0000"/>
                </a:solidFill>
                <a:latin typeface="Courier New"/>
                <a:cs typeface="Courier New"/>
              </a:rPr>
              <a:t>	</a:t>
            </a:r>
            <a:r>
              <a:rPr lang="en-US" sz="2400" dirty="0" err="1">
                <a:solidFill>
                  <a:srgbClr val="FF0000"/>
                </a:solidFill>
                <a:latin typeface="Courier New"/>
                <a:cs typeface="Courier New"/>
              </a:rPr>
              <a:t>int</a:t>
            </a:r>
            <a:r>
              <a:rPr lang="en-US" sz="2400" dirty="0">
                <a:solidFill>
                  <a:srgbClr val="FF0000"/>
                </a:solidFill>
                <a:latin typeface="Courier New"/>
                <a:cs typeface="Courier New"/>
              </a:rPr>
              <a:t> value;</a:t>
            </a:r>
            <a:br>
              <a:rPr lang="en-US" sz="2400" dirty="0">
                <a:solidFill>
                  <a:srgbClr val="FF0000"/>
                </a:solidFill>
                <a:latin typeface="Courier New"/>
                <a:cs typeface="Courier New"/>
              </a:rPr>
            </a:br>
            <a:r>
              <a:rPr lang="en-US" sz="2400" dirty="0">
                <a:solidFill>
                  <a:srgbClr val="FF0000"/>
                </a:solidFill>
                <a:latin typeface="Courier New"/>
                <a:cs typeface="Courier New"/>
              </a:rPr>
              <a:t>	</a:t>
            </a:r>
            <a:r>
              <a:rPr lang="en-US" sz="2400" dirty="0" err="1">
                <a:solidFill>
                  <a:srgbClr val="FF0000"/>
                </a:solidFill>
                <a:latin typeface="Courier New"/>
                <a:cs typeface="Courier New"/>
              </a:rPr>
              <a:t>struct</a:t>
            </a:r>
            <a:r>
              <a:rPr lang="en-US" sz="2400" dirty="0">
                <a:solidFill>
                  <a:srgbClr val="FF0000"/>
                </a:solidFill>
                <a:latin typeface="Courier New"/>
                <a:cs typeface="Courier New"/>
              </a:rPr>
              <a:t> process *L;</a:t>
            </a:r>
            <a:br>
              <a:rPr lang="en-US" sz="2400" dirty="0">
                <a:solidFill>
                  <a:srgbClr val="FF0000"/>
                </a:solidFill>
                <a:latin typeface="Courier New"/>
                <a:cs typeface="Courier New"/>
              </a:rPr>
            </a:br>
            <a:r>
              <a:rPr lang="en-US" sz="2400" dirty="0">
                <a:solidFill>
                  <a:srgbClr val="FF0000"/>
                </a:solidFill>
                <a:latin typeface="Courier New"/>
                <a:cs typeface="Courier New"/>
              </a:rPr>
              <a:t>} semaphore;</a:t>
            </a:r>
          </a:p>
        </p:txBody>
      </p:sp>
    </p:spTree>
    <p:extLst>
      <p:ext uri="{BB962C8B-B14F-4D97-AF65-F5344CB8AC3E}">
        <p14:creationId xmlns:p14="http://schemas.microsoft.com/office/powerpoint/2010/main" val="716668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a:xfrm>
            <a:off x="2057400" y="76201"/>
            <a:ext cx="8356600" cy="838199"/>
          </a:xfrm>
        </p:spPr>
        <p:txBody>
          <a:bodyPr>
            <a:normAutofit/>
          </a:bodyPr>
          <a:lstStyle/>
          <a:p>
            <a:pPr eaLnBrk="1" hangingPunct="1"/>
            <a:r>
              <a:rPr lang="en-US" sz="3200" dirty="0">
                <a:ea typeface="MS PGothic" charset="0"/>
              </a:rPr>
              <a:t>Implementation with no Busy waiting (Cont.)</a:t>
            </a:r>
          </a:p>
        </p:txBody>
      </p:sp>
      <p:sp>
        <p:nvSpPr>
          <p:cNvPr id="31747" name="Rectangle 3"/>
          <p:cNvSpPr>
            <a:spLocks noGrp="1" noChangeArrowheads="1"/>
          </p:cNvSpPr>
          <p:nvPr>
            <p:ph idx="1"/>
          </p:nvPr>
        </p:nvSpPr>
        <p:spPr>
          <a:xfrm>
            <a:off x="2286000" y="881063"/>
            <a:ext cx="8534399" cy="5651500"/>
          </a:xfrm>
        </p:spPr>
        <p:txBody>
          <a:bodyPr>
            <a:normAutofit fontScale="92500" lnSpcReduction="20000"/>
          </a:bodyPr>
          <a:lstStyle/>
          <a:p>
            <a:pPr marL="0" indent="0">
              <a:buNone/>
            </a:pPr>
            <a:endParaRPr lang="en-US" sz="1400" b="1" dirty="0">
              <a:latin typeface="Courier New" charset="0"/>
              <a:ea typeface="MS PGothic" charset="0"/>
              <a:cs typeface="Courier New" charset="0"/>
            </a:endParaRPr>
          </a:p>
          <a:p>
            <a:pPr marL="0" indent="0">
              <a:buNone/>
            </a:pPr>
            <a:r>
              <a:rPr lang="en-US" sz="2600" dirty="0">
                <a:latin typeface="Courier New"/>
                <a:ea typeface="MS PGothic" charset="0"/>
                <a:cs typeface="Courier New"/>
              </a:rPr>
              <a:t>wait(semaphore *S) { </a:t>
            </a:r>
          </a:p>
          <a:p>
            <a:pPr marL="0" indent="0">
              <a:buNone/>
            </a:pPr>
            <a:r>
              <a:rPr lang="en-US" sz="2600" dirty="0">
                <a:latin typeface="Courier New"/>
                <a:ea typeface="MS PGothic" charset="0"/>
                <a:cs typeface="Courier New"/>
              </a:rPr>
              <a:t>   S-&gt;value--; </a:t>
            </a:r>
          </a:p>
          <a:p>
            <a:pPr marL="0" indent="0">
              <a:buNone/>
            </a:pPr>
            <a:r>
              <a:rPr lang="en-US" sz="2600" dirty="0">
                <a:latin typeface="Courier New"/>
                <a:ea typeface="MS PGothic" charset="0"/>
                <a:cs typeface="Courier New"/>
              </a:rPr>
              <a:t>   if (S-&gt;value &lt; 0) {</a:t>
            </a:r>
            <a:br>
              <a:rPr lang="en-US" sz="2600" dirty="0">
                <a:latin typeface="Courier New"/>
                <a:ea typeface="MS PGothic" charset="0"/>
                <a:cs typeface="Courier New"/>
              </a:rPr>
            </a:br>
            <a:r>
              <a:rPr lang="en-US" sz="2600" dirty="0">
                <a:latin typeface="Courier New"/>
                <a:ea typeface="MS PGothic" charset="0"/>
                <a:cs typeface="Courier New"/>
              </a:rPr>
              <a:t>      add this process to S-&gt;list; </a:t>
            </a:r>
          </a:p>
          <a:p>
            <a:pPr marL="0" indent="0">
              <a:buNone/>
            </a:pPr>
            <a:r>
              <a:rPr lang="en-US" sz="2600" dirty="0">
                <a:latin typeface="Courier New"/>
                <a:ea typeface="MS PGothic" charset="0"/>
                <a:cs typeface="Courier New"/>
              </a:rPr>
              <a:t>      block(); </a:t>
            </a:r>
          </a:p>
          <a:p>
            <a:pPr marL="0" indent="0">
              <a:buNone/>
            </a:pPr>
            <a:r>
              <a:rPr lang="en-US" sz="2600" dirty="0">
                <a:latin typeface="Courier New"/>
                <a:ea typeface="MS PGothic" charset="0"/>
                <a:cs typeface="Courier New"/>
              </a:rPr>
              <a:t>   } </a:t>
            </a:r>
          </a:p>
          <a:p>
            <a:pPr marL="0" indent="0">
              <a:buNone/>
            </a:pPr>
            <a:r>
              <a:rPr lang="en-US" sz="2600" dirty="0">
                <a:latin typeface="Courier New"/>
                <a:ea typeface="MS PGothic" charset="0"/>
                <a:cs typeface="Courier New"/>
              </a:rPr>
              <a:t>}</a:t>
            </a:r>
          </a:p>
          <a:p>
            <a:pPr marL="0" indent="0">
              <a:buNone/>
            </a:pPr>
            <a:endParaRPr lang="en-US" sz="2600" dirty="0">
              <a:latin typeface="Courier New"/>
              <a:ea typeface="MS PGothic" charset="0"/>
              <a:cs typeface="Courier New"/>
            </a:endParaRPr>
          </a:p>
          <a:p>
            <a:pPr marL="0" indent="0">
              <a:buNone/>
            </a:pPr>
            <a:r>
              <a:rPr lang="en-US" sz="2600" dirty="0">
                <a:latin typeface="Courier New"/>
                <a:ea typeface="MS PGothic" charset="0"/>
                <a:cs typeface="Courier New"/>
              </a:rPr>
              <a:t>signal(semaphore *S) { </a:t>
            </a:r>
          </a:p>
          <a:p>
            <a:pPr marL="0" indent="0">
              <a:buNone/>
            </a:pPr>
            <a:r>
              <a:rPr lang="en-US" sz="2600" dirty="0">
                <a:latin typeface="Courier New"/>
                <a:ea typeface="MS PGothic" charset="0"/>
                <a:cs typeface="Courier New"/>
              </a:rPr>
              <a:t>   S-&gt;value++; </a:t>
            </a:r>
          </a:p>
          <a:p>
            <a:pPr marL="0" indent="0">
              <a:buNone/>
            </a:pPr>
            <a:r>
              <a:rPr lang="en-US" sz="2600" dirty="0">
                <a:latin typeface="Courier New"/>
                <a:ea typeface="MS PGothic" charset="0"/>
                <a:cs typeface="Courier New"/>
              </a:rPr>
              <a:t>   if (S-&gt;value &lt;= 0) {</a:t>
            </a:r>
            <a:br>
              <a:rPr lang="en-US" sz="2600" dirty="0">
                <a:latin typeface="Courier New"/>
                <a:ea typeface="MS PGothic" charset="0"/>
                <a:cs typeface="Courier New"/>
              </a:rPr>
            </a:br>
            <a:r>
              <a:rPr lang="en-US" sz="2600" dirty="0">
                <a:latin typeface="Courier New"/>
                <a:ea typeface="MS PGothic" charset="0"/>
                <a:cs typeface="Courier New"/>
              </a:rPr>
              <a:t>      remove a process P from S-&gt;list; </a:t>
            </a:r>
          </a:p>
          <a:p>
            <a:pPr marL="0" indent="0">
              <a:buNone/>
            </a:pPr>
            <a:r>
              <a:rPr lang="en-US" sz="2600" dirty="0">
                <a:latin typeface="Courier New"/>
                <a:ea typeface="MS PGothic" charset="0"/>
                <a:cs typeface="Courier New"/>
              </a:rPr>
              <a:t>      wakeup(P); </a:t>
            </a:r>
          </a:p>
          <a:p>
            <a:pPr marL="0" indent="0">
              <a:buNone/>
            </a:pPr>
            <a:r>
              <a:rPr lang="en-US" sz="2600" dirty="0">
                <a:latin typeface="Courier New"/>
                <a:ea typeface="MS PGothic" charset="0"/>
                <a:cs typeface="Courier New"/>
              </a:rPr>
              <a:t>   } </a:t>
            </a:r>
          </a:p>
          <a:p>
            <a:pPr marL="0" indent="0">
              <a:buNone/>
            </a:pPr>
            <a:r>
              <a:rPr lang="en-US" sz="2600" dirty="0">
                <a:latin typeface="Courier New"/>
                <a:ea typeface="MS PGothic" charset="0"/>
                <a:cs typeface="Courier New"/>
              </a:rPr>
              <a:t>} </a:t>
            </a:r>
          </a:p>
        </p:txBody>
      </p:sp>
      <p:sp>
        <p:nvSpPr>
          <p:cNvPr id="2" name="Slide Number Placeholder 1"/>
          <p:cNvSpPr>
            <a:spLocks noGrp="1"/>
          </p:cNvSpPr>
          <p:nvPr>
            <p:ph type="sldNum" sz="quarter" idx="4"/>
          </p:nvPr>
        </p:nvSpPr>
        <p:spPr/>
        <p:txBody>
          <a:bodyPr/>
          <a:lstStyle/>
          <a:p>
            <a:fld id="{8353CCE1-ED68-4673-B2B8-9A8ACC32B759}" type="slidenum">
              <a:rPr lang="en-US" smtClean="0"/>
              <a:pPr/>
              <a:t>21</a:t>
            </a:fld>
            <a:endParaRPr lang="en-US" dirty="0"/>
          </a:p>
        </p:txBody>
      </p:sp>
      <p:sp>
        <p:nvSpPr>
          <p:cNvPr id="5" name="Rectangle 4"/>
          <p:cNvSpPr/>
          <p:nvPr/>
        </p:nvSpPr>
        <p:spPr>
          <a:xfrm>
            <a:off x="3429000" y="1481139"/>
            <a:ext cx="1553966" cy="347661"/>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 name="Rectangle 5"/>
          <p:cNvSpPr/>
          <p:nvPr/>
        </p:nvSpPr>
        <p:spPr>
          <a:xfrm>
            <a:off x="5257800" y="1857233"/>
            <a:ext cx="381000" cy="347661"/>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 name="Rectangle 6"/>
          <p:cNvSpPr/>
          <p:nvPr/>
        </p:nvSpPr>
        <p:spPr>
          <a:xfrm>
            <a:off x="7093028" y="2183285"/>
            <a:ext cx="1553966" cy="347661"/>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 name="Rectangle 7"/>
          <p:cNvSpPr/>
          <p:nvPr/>
        </p:nvSpPr>
        <p:spPr>
          <a:xfrm>
            <a:off x="5279409" y="4724400"/>
            <a:ext cx="511791" cy="347661"/>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Rectangle 8"/>
          <p:cNvSpPr/>
          <p:nvPr/>
        </p:nvSpPr>
        <p:spPr>
          <a:xfrm>
            <a:off x="7848600" y="4986339"/>
            <a:ext cx="1553966" cy="347661"/>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835684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xit" presetSubtype="32" fill="hold" grpId="0" nodeType="clickEffect">
                                  <p:stCondLst>
                                    <p:cond delay="0"/>
                                  </p:stCondLst>
                                  <p:childTnLst>
                                    <p:anim calcmode="lin" valueType="num">
                                      <p:cBhvr>
                                        <p:cTn id="6" dur="500"/>
                                        <p:tgtEl>
                                          <p:spTgt spid="5"/>
                                        </p:tgtEl>
                                        <p:attrNameLst>
                                          <p:attrName>ppt_w</p:attrName>
                                        </p:attrNameLst>
                                      </p:cBhvr>
                                      <p:tavLst>
                                        <p:tav tm="0">
                                          <p:val>
                                            <p:strVal val="ppt_w"/>
                                          </p:val>
                                        </p:tav>
                                        <p:tav tm="100000">
                                          <p:val>
                                            <p:fltVal val="0"/>
                                          </p:val>
                                        </p:tav>
                                      </p:tavLst>
                                    </p:anim>
                                    <p:anim calcmode="lin" valueType="num">
                                      <p:cBhvr>
                                        <p:cTn id="7" dur="500"/>
                                        <p:tgtEl>
                                          <p:spTgt spid="5"/>
                                        </p:tgtEl>
                                        <p:attrNameLst>
                                          <p:attrName>ppt_h</p:attrName>
                                        </p:attrNameLst>
                                      </p:cBhvr>
                                      <p:tavLst>
                                        <p:tav tm="0">
                                          <p:val>
                                            <p:strVal val="ppt_h"/>
                                          </p:val>
                                        </p:tav>
                                        <p:tav tm="100000">
                                          <p:val>
                                            <p:fltVal val="0"/>
                                          </p:val>
                                        </p:tav>
                                      </p:tavLst>
                                    </p:anim>
                                    <p:animEffect transition="out" filter="fade">
                                      <p:cBhvr>
                                        <p:cTn id="8" dur="500"/>
                                        <p:tgtEl>
                                          <p:spTgt spid="5"/>
                                        </p:tgtEl>
                                      </p:cBhvr>
                                    </p:animEffect>
                                    <p:set>
                                      <p:cBhvr>
                                        <p:cTn id="9" dur="1" fill="hold">
                                          <p:stCondLst>
                                            <p:cond delay="499"/>
                                          </p:stCondLst>
                                        </p:cTn>
                                        <p:tgtEl>
                                          <p:spTgt spid="5"/>
                                        </p:tgtEl>
                                        <p:attrNameLst>
                                          <p:attrName>style.visibility</p:attrName>
                                        </p:attrNameLst>
                                      </p:cBhvr>
                                      <p:to>
                                        <p:strVal val="hidden"/>
                                      </p:to>
                                    </p:set>
                                  </p:childTnLst>
                                </p:cTn>
                              </p:par>
                            </p:childTnLst>
                          </p:cTn>
                        </p:par>
                      </p:childTnLst>
                    </p:cTn>
                  </p:par>
                  <p:par>
                    <p:cTn id="10" fill="hold">
                      <p:stCondLst>
                        <p:cond delay="indefinite"/>
                      </p:stCondLst>
                      <p:childTnLst>
                        <p:par>
                          <p:cTn id="11" fill="hold">
                            <p:stCondLst>
                              <p:cond delay="0"/>
                            </p:stCondLst>
                            <p:childTnLst>
                              <p:par>
                                <p:cTn id="12" presetID="53" presetClass="exit" presetSubtype="32" fill="hold" grpId="0" nodeType="clickEffect">
                                  <p:stCondLst>
                                    <p:cond delay="0"/>
                                  </p:stCondLst>
                                  <p:childTnLst>
                                    <p:anim calcmode="lin" valueType="num">
                                      <p:cBhvr>
                                        <p:cTn id="13" dur="500"/>
                                        <p:tgtEl>
                                          <p:spTgt spid="6"/>
                                        </p:tgtEl>
                                        <p:attrNameLst>
                                          <p:attrName>ppt_w</p:attrName>
                                        </p:attrNameLst>
                                      </p:cBhvr>
                                      <p:tavLst>
                                        <p:tav tm="0">
                                          <p:val>
                                            <p:strVal val="ppt_w"/>
                                          </p:val>
                                        </p:tav>
                                        <p:tav tm="100000">
                                          <p:val>
                                            <p:fltVal val="0"/>
                                          </p:val>
                                        </p:tav>
                                      </p:tavLst>
                                    </p:anim>
                                    <p:anim calcmode="lin" valueType="num">
                                      <p:cBhvr>
                                        <p:cTn id="14" dur="500"/>
                                        <p:tgtEl>
                                          <p:spTgt spid="6"/>
                                        </p:tgtEl>
                                        <p:attrNameLst>
                                          <p:attrName>ppt_h</p:attrName>
                                        </p:attrNameLst>
                                      </p:cBhvr>
                                      <p:tavLst>
                                        <p:tav tm="0">
                                          <p:val>
                                            <p:strVal val="ppt_h"/>
                                          </p:val>
                                        </p:tav>
                                        <p:tav tm="100000">
                                          <p:val>
                                            <p:fltVal val="0"/>
                                          </p:val>
                                        </p:tav>
                                      </p:tavLst>
                                    </p:anim>
                                    <p:animEffect transition="out" filter="fade">
                                      <p:cBhvr>
                                        <p:cTn id="15" dur="500"/>
                                        <p:tgtEl>
                                          <p:spTgt spid="6"/>
                                        </p:tgtEl>
                                      </p:cBhvr>
                                    </p:animEffect>
                                    <p:set>
                                      <p:cBhvr>
                                        <p:cTn id="16" dur="1" fill="hold">
                                          <p:stCondLst>
                                            <p:cond delay="499"/>
                                          </p:stCondLst>
                                        </p:cTn>
                                        <p:tgtEl>
                                          <p:spTgt spid="6"/>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53" presetClass="exit" presetSubtype="32" fill="hold" grpId="0" nodeType="clickEffect">
                                  <p:stCondLst>
                                    <p:cond delay="0"/>
                                  </p:stCondLst>
                                  <p:childTnLst>
                                    <p:anim calcmode="lin" valueType="num">
                                      <p:cBhvr>
                                        <p:cTn id="20" dur="500"/>
                                        <p:tgtEl>
                                          <p:spTgt spid="7"/>
                                        </p:tgtEl>
                                        <p:attrNameLst>
                                          <p:attrName>ppt_w</p:attrName>
                                        </p:attrNameLst>
                                      </p:cBhvr>
                                      <p:tavLst>
                                        <p:tav tm="0">
                                          <p:val>
                                            <p:strVal val="ppt_w"/>
                                          </p:val>
                                        </p:tav>
                                        <p:tav tm="100000">
                                          <p:val>
                                            <p:fltVal val="0"/>
                                          </p:val>
                                        </p:tav>
                                      </p:tavLst>
                                    </p:anim>
                                    <p:anim calcmode="lin" valueType="num">
                                      <p:cBhvr>
                                        <p:cTn id="21" dur="500"/>
                                        <p:tgtEl>
                                          <p:spTgt spid="7"/>
                                        </p:tgtEl>
                                        <p:attrNameLst>
                                          <p:attrName>ppt_h</p:attrName>
                                        </p:attrNameLst>
                                      </p:cBhvr>
                                      <p:tavLst>
                                        <p:tav tm="0">
                                          <p:val>
                                            <p:strVal val="ppt_h"/>
                                          </p:val>
                                        </p:tav>
                                        <p:tav tm="100000">
                                          <p:val>
                                            <p:fltVal val="0"/>
                                          </p:val>
                                        </p:tav>
                                      </p:tavLst>
                                    </p:anim>
                                    <p:animEffect transition="out" filter="fade">
                                      <p:cBhvr>
                                        <p:cTn id="22" dur="500"/>
                                        <p:tgtEl>
                                          <p:spTgt spid="7"/>
                                        </p:tgtEl>
                                      </p:cBhvr>
                                    </p:animEffect>
                                    <p:set>
                                      <p:cBhvr>
                                        <p:cTn id="23" dur="1" fill="hold">
                                          <p:stCondLst>
                                            <p:cond delay="499"/>
                                          </p:stCondLst>
                                        </p:cTn>
                                        <p:tgtEl>
                                          <p:spTgt spid="7"/>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53" presetClass="exit" presetSubtype="32" fill="hold" grpId="0" nodeType="clickEffect">
                                  <p:stCondLst>
                                    <p:cond delay="0"/>
                                  </p:stCondLst>
                                  <p:childTnLst>
                                    <p:anim calcmode="lin" valueType="num">
                                      <p:cBhvr>
                                        <p:cTn id="27" dur="500"/>
                                        <p:tgtEl>
                                          <p:spTgt spid="8"/>
                                        </p:tgtEl>
                                        <p:attrNameLst>
                                          <p:attrName>ppt_w</p:attrName>
                                        </p:attrNameLst>
                                      </p:cBhvr>
                                      <p:tavLst>
                                        <p:tav tm="0">
                                          <p:val>
                                            <p:strVal val="ppt_w"/>
                                          </p:val>
                                        </p:tav>
                                        <p:tav tm="100000">
                                          <p:val>
                                            <p:fltVal val="0"/>
                                          </p:val>
                                        </p:tav>
                                      </p:tavLst>
                                    </p:anim>
                                    <p:anim calcmode="lin" valueType="num">
                                      <p:cBhvr>
                                        <p:cTn id="28" dur="500"/>
                                        <p:tgtEl>
                                          <p:spTgt spid="8"/>
                                        </p:tgtEl>
                                        <p:attrNameLst>
                                          <p:attrName>ppt_h</p:attrName>
                                        </p:attrNameLst>
                                      </p:cBhvr>
                                      <p:tavLst>
                                        <p:tav tm="0">
                                          <p:val>
                                            <p:strVal val="ppt_h"/>
                                          </p:val>
                                        </p:tav>
                                        <p:tav tm="100000">
                                          <p:val>
                                            <p:fltVal val="0"/>
                                          </p:val>
                                        </p:tav>
                                      </p:tavLst>
                                    </p:anim>
                                    <p:animEffect transition="out" filter="fade">
                                      <p:cBhvr>
                                        <p:cTn id="29" dur="500"/>
                                        <p:tgtEl>
                                          <p:spTgt spid="8"/>
                                        </p:tgtEl>
                                      </p:cBhvr>
                                    </p:animEffect>
                                    <p:set>
                                      <p:cBhvr>
                                        <p:cTn id="30" dur="1" fill="hold">
                                          <p:stCondLst>
                                            <p:cond delay="499"/>
                                          </p:stCondLst>
                                        </p:cTn>
                                        <p:tgtEl>
                                          <p:spTgt spid="8"/>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53" presetClass="exit" presetSubtype="32" fill="hold" grpId="0" nodeType="clickEffect">
                                  <p:stCondLst>
                                    <p:cond delay="0"/>
                                  </p:stCondLst>
                                  <p:childTnLst>
                                    <p:anim calcmode="lin" valueType="num">
                                      <p:cBhvr>
                                        <p:cTn id="34" dur="500"/>
                                        <p:tgtEl>
                                          <p:spTgt spid="9"/>
                                        </p:tgtEl>
                                        <p:attrNameLst>
                                          <p:attrName>ppt_w</p:attrName>
                                        </p:attrNameLst>
                                      </p:cBhvr>
                                      <p:tavLst>
                                        <p:tav tm="0">
                                          <p:val>
                                            <p:strVal val="ppt_w"/>
                                          </p:val>
                                        </p:tav>
                                        <p:tav tm="100000">
                                          <p:val>
                                            <p:fltVal val="0"/>
                                          </p:val>
                                        </p:tav>
                                      </p:tavLst>
                                    </p:anim>
                                    <p:anim calcmode="lin" valueType="num">
                                      <p:cBhvr>
                                        <p:cTn id="35" dur="500"/>
                                        <p:tgtEl>
                                          <p:spTgt spid="9"/>
                                        </p:tgtEl>
                                        <p:attrNameLst>
                                          <p:attrName>ppt_h</p:attrName>
                                        </p:attrNameLst>
                                      </p:cBhvr>
                                      <p:tavLst>
                                        <p:tav tm="0">
                                          <p:val>
                                            <p:strVal val="ppt_h"/>
                                          </p:val>
                                        </p:tav>
                                        <p:tav tm="100000">
                                          <p:val>
                                            <p:fltVal val="0"/>
                                          </p:val>
                                        </p:tav>
                                      </p:tavLst>
                                    </p:anim>
                                    <p:animEffect transition="out" filter="fade">
                                      <p:cBhvr>
                                        <p:cTn id="36" dur="500"/>
                                        <p:tgtEl>
                                          <p:spTgt spid="9"/>
                                        </p:tgtEl>
                                      </p:cBhvr>
                                    </p:animEffect>
                                    <p:set>
                                      <p:cBhvr>
                                        <p:cTn id="37"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2133600" y="161926"/>
            <a:ext cx="8305800" cy="904875"/>
          </a:xfrm>
        </p:spPr>
        <p:txBody>
          <a:bodyPr>
            <a:noAutofit/>
          </a:bodyPr>
          <a:lstStyle/>
          <a:p>
            <a:pPr eaLnBrk="1" hangingPunct="1"/>
            <a:r>
              <a:rPr lang="en-US" dirty="0">
                <a:ea typeface="MS PGothic" charset="0"/>
              </a:rPr>
              <a:t>How to use </a:t>
            </a:r>
            <a:r>
              <a:rPr lang="en-US" dirty="0" err="1">
                <a:latin typeface="Courier New"/>
                <a:ea typeface="MS PGothic" charset="0"/>
                <a:cs typeface="Courier New"/>
              </a:rPr>
              <a:t>test_and_set</a:t>
            </a:r>
            <a:r>
              <a:rPr lang="en-US" dirty="0">
                <a:latin typeface="Courier New"/>
                <a:ea typeface="MS PGothic" charset="0"/>
                <a:cs typeface="Courier New"/>
              </a:rPr>
              <a:t>()?</a:t>
            </a:r>
          </a:p>
        </p:txBody>
      </p:sp>
      <p:sp>
        <p:nvSpPr>
          <p:cNvPr id="18435" name="Rectangle 3"/>
          <p:cNvSpPr>
            <a:spLocks noGrp="1" noChangeArrowheads="1"/>
          </p:cNvSpPr>
          <p:nvPr>
            <p:ph idx="1"/>
          </p:nvPr>
        </p:nvSpPr>
        <p:spPr>
          <a:xfrm>
            <a:off x="1981200" y="1193800"/>
            <a:ext cx="8458200" cy="5588000"/>
          </a:xfrm>
        </p:spPr>
        <p:txBody>
          <a:bodyPr>
            <a:normAutofit fontScale="92500" lnSpcReduction="10000"/>
          </a:bodyPr>
          <a:lstStyle/>
          <a:p>
            <a:pPr marL="342866" indent="-342866">
              <a:lnSpc>
                <a:spcPct val="90000"/>
              </a:lnSpc>
              <a:tabLst>
                <a:tab pos="742278" algn="l"/>
                <a:tab pos="1023411" algn="l"/>
                <a:tab pos="1258984" algn="l"/>
              </a:tabLst>
              <a:defRPr/>
            </a:pPr>
            <a:r>
              <a:rPr lang="en-US" sz="3000" dirty="0">
                <a:ea typeface="ＭＳ Ｐゴシック" charset="0"/>
                <a:cs typeface="ＭＳ Ｐゴシック" charset="0"/>
              </a:rPr>
              <a:t>Shared Boolean variable lock, initialized to </a:t>
            </a:r>
            <a:r>
              <a:rPr lang="en-US" sz="3000" dirty="0">
                <a:solidFill>
                  <a:srgbClr val="FF0000"/>
                </a:solidFill>
                <a:ea typeface="ＭＳ Ｐゴシック" charset="0"/>
                <a:cs typeface="ＭＳ Ｐゴシック" charset="0"/>
              </a:rPr>
              <a:t>FALSE</a:t>
            </a:r>
          </a:p>
          <a:p>
            <a:pPr marL="0" indent="0">
              <a:lnSpc>
                <a:spcPct val="90000"/>
              </a:lnSpc>
              <a:buNone/>
              <a:tabLst>
                <a:tab pos="742278" algn="l"/>
                <a:tab pos="1023411" algn="l"/>
                <a:tab pos="1258984" algn="l"/>
              </a:tabLst>
              <a:defRPr/>
            </a:pPr>
            <a:endParaRPr lang="en-US" altLang="en-US" sz="3100" dirty="0">
              <a:solidFill>
                <a:srgbClr val="000000"/>
              </a:solidFill>
              <a:latin typeface="Courier New"/>
              <a:cs typeface="Courier New"/>
            </a:endParaRPr>
          </a:p>
          <a:p>
            <a:pPr marL="0" indent="0">
              <a:lnSpc>
                <a:spcPct val="90000"/>
              </a:lnSpc>
              <a:buNone/>
              <a:tabLst>
                <a:tab pos="742278" algn="l"/>
                <a:tab pos="1023411" algn="l"/>
                <a:tab pos="1258984" algn="l"/>
              </a:tabLst>
              <a:defRPr/>
            </a:pPr>
            <a:endParaRPr lang="en-US" altLang="en-US" sz="3100" dirty="0">
              <a:solidFill>
                <a:srgbClr val="000000"/>
              </a:solidFill>
              <a:latin typeface="Courier New"/>
              <a:cs typeface="Courier New"/>
            </a:endParaRPr>
          </a:p>
          <a:p>
            <a:pPr marL="0" indent="0">
              <a:lnSpc>
                <a:spcPct val="90000"/>
              </a:lnSpc>
              <a:buNone/>
              <a:tabLst>
                <a:tab pos="742278" algn="l"/>
                <a:tab pos="1023411" algn="l"/>
                <a:tab pos="1258984" algn="l"/>
              </a:tabLst>
              <a:defRPr/>
            </a:pPr>
            <a:r>
              <a:rPr lang="en-US" altLang="en-US" sz="3000" dirty="0">
                <a:solidFill>
                  <a:srgbClr val="000000"/>
                </a:solidFill>
                <a:latin typeface="Courier New"/>
                <a:cs typeface="Courier New"/>
              </a:rPr>
              <a:t>do {</a:t>
            </a:r>
            <a:br>
              <a:rPr lang="en-US" altLang="en-US" sz="3000" dirty="0">
                <a:solidFill>
                  <a:srgbClr val="000000"/>
                </a:solidFill>
                <a:latin typeface="Courier New"/>
                <a:cs typeface="Courier New"/>
              </a:rPr>
            </a:br>
            <a:r>
              <a:rPr lang="en-US" altLang="en-US" sz="3000" dirty="0">
                <a:solidFill>
                  <a:srgbClr val="000000"/>
                </a:solidFill>
                <a:latin typeface="Courier New"/>
                <a:cs typeface="Courier New"/>
              </a:rPr>
              <a:t>      </a:t>
            </a:r>
            <a:r>
              <a:rPr lang="en-US" altLang="en-US" sz="3000" dirty="0">
                <a:solidFill>
                  <a:srgbClr val="FF0000"/>
                </a:solidFill>
                <a:latin typeface="Courier New"/>
                <a:cs typeface="Courier New"/>
              </a:rPr>
              <a:t>while (</a:t>
            </a:r>
            <a:r>
              <a:rPr lang="en-US" altLang="en-US" sz="3000" dirty="0" err="1">
                <a:solidFill>
                  <a:srgbClr val="FF0000"/>
                </a:solidFill>
                <a:latin typeface="Courier New"/>
                <a:cs typeface="Courier New"/>
              </a:rPr>
              <a:t>test_and_set</a:t>
            </a:r>
            <a:r>
              <a:rPr lang="en-US" altLang="en-US" sz="3000" dirty="0">
                <a:solidFill>
                  <a:srgbClr val="FF0000"/>
                </a:solidFill>
                <a:latin typeface="Courier New"/>
                <a:cs typeface="Courier New"/>
              </a:rPr>
              <a:t>(&amp;lock))</a:t>
            </a:r>
          </a:p>
          <a:p>
            <a:pPr marL="0" indent="0">
              <a:buNone/>
              <a:defRPr/>
            </a:pPr>
            <a:r>
              <a:rPr lang="en-US" altLang="en-US" sz="3000" dirty="0">
                <a:solidFill>
                  <a:srgbClr val="000000"/>
                </a:solidFill>
                <a:latin typeface="Courier New"/>
                <a:cs typeface="Courier New"/>
              </a:rPr>
              <a:t>        </a:t>
            </a:r>
            <a:r>
              <a:rPr lang="en-US" altLang="en-US" sz="3000" dirty="0">
                <a:solidFill>
                  <a:srgbClr val="FF0000"/>
                </a:solidFill>
                <a:latin typeface="Courier New"/>
                <a:cs typeface="Courier New"/>
              </a:rPr>
              <a:t>; </a:t>
            </a:r>
            <a:r>
              <a:rPr lang="en-US" altLang="en-US" sz="3000" dirty="0">
                <a:solidFill>
                  <a:srgbClr val="000000"/>
                </a:solidFill>
                <a:latin typeface="Courier New"/>
                <a:cs typeface="Courier New"/>
              </a:rPr>
              <a:t>/* do nothing */</a:t>
            </a:r>
          </a:p>
          <a:p>
            <a:pPr marL="0" indent="0">
              <a:buNone/>
              <a:defRPr/>
            </a:pPr>
            <a:endParaRPr lang="en-US" altLang="en-US" sz="3000" dirty="0">
              <a:solidFill>
                <a:srgbClr val="000000"/>
              </a:solidFill>
              <a:latin typeface="Courier New"/>
              <a:cs typeface="Courier New"/>
            </a:endParaRPr>
          </a:p>
          <a:p>
            <a:pPr marL="0" indent="0">
              <a:buNone/>
              <a:defRPr/>
            </a:pPr>
            <a:r>
              <a:rPr lang="en-US" altLang="en-US" sz="3000" dirty="0">
                <a:solidFill>
                  <a:srgbClr val="000000"/>
                </a:solidFill>
                <a:latin typeface="Courier New"/>
                <a:cs typeface="Courier New"/>
              </a:rPr>
              <a:t>      /* critical section */ </a:t>
            </a:r>
          </a:p>
          <a:p>
            <a:pPr marL="0" indent="0">
              <a:buNone/>
              <a:defRPr/>
            </a:pPr>
            <a:endParaRPr lang="en-US" altLang="en-US" sz="3000" dirty="0">
              <a:solidFill>
                <a:srgbClr val="000000"/>
              </a:solidFill>
              <a:latin typeface="Courier New"/>
              <a:cs typeface="Courier New"/>
            </a:endParaRPr>
          </a:p>
          <a:p>
            <a:pPr marL="0" indent="0">
              <a:buNone/>
              <a:defRPr/>
            </a:pPr>
            <a:r>
              <a:rPr lang="en-US" altLang="en-US" sz="3000" dirty="0">
                <a:solidFill>
                  <a:srgbClr val="000000"/>
                </a:solidFill>
                <a:latin typeface="Courier New"/>
                <a:cs typeface="Courier New"/>
              </a:rPr>
              <a:t>      lock = false; </a:t>
            </a:r>
          </a:p>
          <a:p>
            <a:pPr marL="0" indent="0">
              <a:buNone/>
              <a:defRPr/>
            </a:pPr>
            <a:r>
              <a:rPr lang="en-US" altLang="en-US" sz="3000" dirty="0">
                <a:solidFill>
                  <a:srgbClr val="000000"/>
                </a:solidFill>
                <a:latin typeface="Courier New"/>
                <a:cs typeface="Courier New"/>
              </a:rPr>
              <a:t>      /* remainder section */ </a:t>
            </a:r>
          </a:p>
          <a:p>
            <a:pPr marL="0" indent="0">
              <a:buNone/>
              <a:defRPr/>
            </a:pPr>
            <a:r>
              <a:rPr lang="en-US" altLang="en-US" sz="3000" dirty="0">
                <a:solidFill>
                  <a:srgbClr val="000000"/>
                </a:solidFill>
                <a:latin typeface="Courier New"/>
                <a:cs typeface="Courier New"/>
              </a:rPr>
              <a:t>} while (true); </a:t>
            </a:r>
          </a:p>
        </p:txBody>
      </p:sp>
      <p:grpSp>
        <p:nvGrpSpPr>
          <p:cNvPr id="4" name="Group 3"/>
          <p:cNvGrpSpPr/>
          <p:nvPr/>
        </p:nvGrpSpPr>
        <p:grpSpPr>
          <a:xfrm>
            <a:off x="4572000" y="1600200"/>
            <a:ext cx="2743200" cy="990600"/>
            <a:chOff x="6324600" y="3352800"/>
            <a:chExt cx="2400301" cy="990600"/>
          </a:xfrm>
        </p:grpSpPr>
        <p:sp>
          <p:nvSpPr>
            <p:cNvPr id="5" name="Rectangle 3"/>
            <p:cNvSpPr txBox="1">
              <a:spLocks noChangeArrowheads="1"/>
            </p:cNvSpPr>
            <p:nvPr/>
          </p:nvSpPr>
          <p:spPr>
            <a:xfrm>
              <a:off x="6477000" y="3352800"/>
              <a:ext cx="2247901" cy="83820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fontAlgn="auto">
                <a:spcAft>
                  <a:spcPts val="0"/>
                </a:spcAft>
                <a:buNone/>
              </a:pPr>
              <a:r>
                <a:rPr lang="en-US" sz="2800" dirty="0">
                  <a:solidFill>
                    <a:srgbClr val="FF0000"/>
                  </a:solidFill>
                  <a:ea typeface="MS PGothic" charset="0"/>
                </a:rPr>
                <a:t>TRUE means it is locked!</a:t>
              </a:r>
            </a:p>
          </p:txBody>
        </p:sp>
        <p:sp>
          <p:nvSpPr>
            <p:cNvPr id="6" name="Rounded Rectangular Callout 5"/>
            <p:cNvSpPr/>
            <p:nvPr/>
          </p:nvSpPr>
          <p:spPr>
            <a:xfrm>
              <a:off x="6324600" y="3352800"/>
              <a:ext cx="2400300" cy="990600"/>
            </a:xfrm>
            <a:prstGeom prst="wedgeRoundRectCallout">
              <a:avLst>
                <a:gd name="adj1" fmla="val -22361"/>
                <a:gd name="adj2" fmla="val 76283"/>
                <a:gd name="adj3" fmla="val 16667"/>
              </a:avLst>
            </a:prstGeom>
            <a:noFill/>
            <a:ln w="3810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7" name="Group 6"/>
          <p:cNvGrpSpPr/>
          <p:nvPr/>
        </p:nvGrpSpPr>
        <p:grpSpPr>
          <a:xfrm>
            <a:off x="6781801" y="4953000"/>
            <a:ext cx="2286000" cy="609600"/>
            <a:chOff x="5782597" y="3505200"/>
            <a:chExt cx="2400300" cy="609600"/>
          </a:xfrm>
        </p:grpSpPr>
        <p:sp>
          <p:nvSpPr>
            <p:cNvPr id="8" name="Rectangle 3"/>
            <p:cNvSpPr txBox="1">
              <a:spLocks noChangeArrowheads="1"/>
            </p:cNvSpPr>
            <p:nvPr/>
          </p:nvSpPr>
          <p:spPr>
            <a:xfrm>
              <a:off x="5860025" y="3505200"/>
              <a:ext cx="2162851" cy="53340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fontAlgn="auto">
                <a:spcAft>
                  <a:spcPts val="0"/>
                </a:spcAft>
                <a:buNone/>
              </a:pPr>
              <a:r>
                <a:rPr lang="en-US" sz="2800" dirty="0">
                  <a:solidFill>
                    <a:srgbClr val="FF0000"/>
                  </a:solidFill>
                  <a:ea typeface="MS PGothic" charset="0"/>
                </a:rPr>
                <a:t>Unlocked it!</a:t>
              </a:r>
            </a:p>
          </p:txBody>
        </p:sp>
        <p:sp>
          <p:nvSpPr>
            <p:cNvPr id="9" name="Rounded Rectangular Callout 8"/>
            <p:cNvSpPr/>
            <p:nvPr/>
          </p:nvSpPr>
          <p:spPr>
            <a:xfrm>
              <a:off x="5782597" y="3505200"/>
              <a:ext cx="2400300" cy="609600"/>
            </a:xfrm>
            <a:prstGeom prst="wedgeRoundRectCallout">
              <a:avLst>
                <a:gd name="adj1" fmla="val -72799"/>
                <a:gd name="adj2" fmla="val 26884"/>
                <a:gd name="adj3" fmla="val 16667"/>
              </a:avLst>
            </a:prstGeom>
            <a:noFill/>
            <a:ln w="3810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1" name="Group 10"/>
          <p:cNvGrpSpPr/>
          <p:nvPr/>
        </p:nvGrpSpPr>
        <p:grpSpPr>
          <a:xfrm>
            <a:off x="8305800" y="3429000"/>
            <a:ext cx="2667000" cy="990600"/>
            <a:chOff x="5782597" y="3505200"/>
            <a:chExt cx="2400300" cy="609600"/>
          </a:xfrm>
        </p:grpSpPr>
        <p:sp>
          <p:nvSpPr>
            <p:cNvPr id="12" name="Rectangle 3"/>
            <p:cNvSpPr txBox="1">
              <a:spLocks noChangeArrowheads="1"/>
            </p:cNvSpPr>
            <p:nvPr/>
          </p:nvSpPr>
          <p:spPr>
            <a:xfrm>
              <a:off x="5860025" y="3505200"/>
              <a:ext cx="2162851" cy="53340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fontAlgn="auto">
                <a:spcAft>
                  <a:spcPts val="0"/>
                </a:spcAft>
                <a:buNone/>
              </a:pPr>
              <a:r>
                <a:rPr lang="en-US" sz="2800" dirty="0">
                  <a:solidFill>
                    <a:srgbClr val="FF0000"/>
                  </a:solidFill>
                  <a:ea typeface="MS PGothic" charset="0"/>
                </a:rPr>
                <a:t>Who locks this section?</a:t>
              </a:r>
            </a:p>
          </p:txBody>
        </p:sp>
        <p:sp>
          <p:nvSpPr>
            <p:cNvPr id="13" name="Rounded Rectangular Callout 12"/>
            <p:cNvSpPr/>
            <p:nvPr/>
          </p:nvSpPr>
          <p:spPr>
            <a:xfrm>
              <a:off x="5782597" y="3505200"/>
              <a:ext cx="2400300" cy="609600"/>
            </a:xfrm>
            <a:prstGeom prst="wedgeRoundRectCallout">
              <a:avLst>
                <a:gd name="adj1" fmla="val -70293"/>
                <a:gd name="adj2" fmla="val 35559"/>
                <a:gd name="adj3" fmla="val 16667"/>
              </a:avLst>
            </a:prstGeom>
            <a:noFill/>
            <a:ln w="3810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 name="Slide Number Placeholder 1"/>
          <p:cNvSpPr>
            <a:spLocks noGrp="1"/>
          </p:cNvSpPr>
          <p:nvPr>
            <p:ph type="sldNum" sz="quarter" idx="4"/>
          </p:nvPr>
        </p:nvSpPr>
        <p:spPr/>
        <p:txBody>
          <a:bodyPr/>
          <a:lstStyle/>
          <a:p>
            <a:fld id="{8353CCE1-ED68-4673-B2B8-9A8ACC32B759}" type="slidenum">
              <a:rPr lang="en-US" smtClean="0"/>
              <a:pPr/>
              <a:t>3</a:t>
            </a:fld>
            <a:endParaRPr lang="en-US" dirty="0"/>
          </a:p>
        </p:txBody>
      </p:sp>
      <p:pic>
        <p:nvPicPr>
          <p:cNvPr id="14" name="Picture 13"/>
          <p:cNvPicPr>
            <a:picLocks noChangeAspect="1"/>
          </p:cNvPicPr>
          <p:nvPr/>
        </p:nvPicPr>
        <p:blipFill>
          <a:blip r:embed="rId3"/>
          <a:stretch>
            <a:fillRect/>
          </a:stretch>
        </p:blipFill>
        <p:spPr>
          <a:xfrm>
            <a:off x="208322" y="3028540"/>
            <a:ext cx="2782119" cy="278211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519414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wipe(left)">
                                      <p:cBhvr>
                                        <p:cTn id="1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a:xfrm>
            <a:off x="1524001" y="76199"/>
            <a:ext cx="9143999" cy="1008563"/>
          </a:xfrm>
        </p:spPr>
        <p:txBody>
          <a:bodyPr>
            <a:noAutofit/>
          </a:bodyPr>
          <a:lstStyle/>
          <a:p>
            <a:pPr eaLnBrk="1" hangingPunct="1"/>
            <a:r>
              <a:rPr lang="en-US" sz="4000" dirty="0">
                <a:latin typeface="+mn-lt"/>
                <a:ea typeface="MS PGothic" charset="0"/>
              </a:rPr>
              <a:t>The </a:t>
            </a:r>
            <a:r>
              <a:rPr lang="en-US" sz="4000" dirty="0" err="1">
                <a:latin typeface="Courier New"/>
                <a:ea typeface="MS PGothic" charset="0"/>
                <a:cs typeface="Courier New"/>
              </a:rPr>
              <a:t>compare_and_swap</a:t>
            </a:r>
            <a:r>
              <a:rPr lang="en-US" sz="4000" dirty="0">
                <a:latin typeface="+mn-lt"/>
                <a:ea typeface="MS PGothic" charset="0"/>
              </a:rPr>
              <a:t> Instruction</a:t>
            </a:r>
          </a:p>
        </p:txBody>
      </p:sp>
      <p:sp>
        <p:nvSpPr>
          <p:cNvPr id="22531" name="Rectangle 3"/>
          <p:cNvSpPr>
            <a:spLocks noGrp="1" noChangeArrowheads="1"/>
          </p:cNvSpPr>
          <p:nvPr>
            <p:ph idx="1"/>
          </p:nvPr>
        </p:nvSpPr>
        <p:spPr>
          <a:xfrm>
            <a:off x="762000" y="4759910"/>
            <a:ext cx="10896600" cy="1772653"/>
          </a:xfrm>
        </p:spPr>
        <p:txBody>
          <a:bodyPr>
            <a:normAutofit/>
          </a:bodyPr>
          <a:lstStyle/>
          <a:p>
            <a:pPr>
              <a:lnSpc>
                <a:spcPct val="90000"/>
              </a:lnSpc>
              <a:tabLst>
                <a:tab pos="741363" algn="l"/>
                <a:tab pos="1022350" algn="l"/>
                <a:tab pos="1258888" algn="l"/>
              </a:tabLst>
            </a:pPr>
            <a:r>
              <a:rPr lang="en-US" sz="2400" dirty="0">
                <a:ea typeface="MS PGothic" charset="0"/>
              </a:rPr>
              <a:t>Executed </a:t>
            </a:r>
            <a:r>
              <a:rPr lang="en-US" sz="2400" dirty="0">
                <a:solidFill>
                  <a:srgbClr val="FF0000"/>
                </a:solidFill>
                <a:ea typeface="MS PGothic" charset="0"/>
              </a:rPr>
              <a:t>atomically</a:t>
            </a:r>
          </a:p>
          <a:p>
            <a:pPr>
              <a:lnSpc>
                <a:spcPct val="90000"/>
              </a:lnSpc>
              <a:tabLst>
                <a:tab pos="741363" algn="l"/>
                <a:tab pos="1022350" algn="l"/>
                <a:tab pos="1258888" algn="l"/>
              </a:tabLst>
            </a:pPr>
            <a:r>
              <a:rPr lang="en-US" sz="2400" dirty="0">
                <a:ea typeface="MS PGothic" charset="0"/>
              </a:rPr>
              <a:t>Returns the original value of passed parameter “value”</a:t>
            </a:r>
          </a:p>
          <a:p>
            <a:pPr>
              <a:lnSpc>
                <a:spcPct val="90000"/>
              </a:lnSpc>
              <a:tabLst>
                <a:tab pos="741363" algn="l"/>
                <a:tab pos="1022350" algn="l"/>
                <a:tab pos="1258888" algn="l"/>
              </a:tabLst>
            </a:pPr>
            <a:r>
              <a:rPr lang="en-US" sz="2400" dirty="0">
                <a:ea typeface="MS PGothic" charset="0"/>
              </a:rPr>
              <a:t>Set  the variable “value”  the value of the passed parameter “</a:t>
            </a:r>
            <a:r>
              <a:rPr lang="en-US" sz="2400" dirty="0" err="1">
                <a:ea typeface="MS PGothic" charset="0"/>
              </a:rPr>
              <a:t>new_value</a:t>
            </a:r>
            <a:r>
              <a:rPr lang="en-US" sz="2400" dirty="0">
                <a:ea typeface="MS PGothic" charset="0"/>
              </a:rPr>
              <a:t>” but only if “value” ==“expected”. That is, the swap takes place only under this condition.</a:t>
            </a:r>
          </a:p>
        </p:txBody>
      </p:sp>
      <p:sp>
        <p:nvSpPr>
          <p:cNvPr id="4" name="Rectangle 3"/>
          <p:cNvSpPr txBox="1">
            <a:spLocks noChangeArrowheads="1"/>
          </p:cNvSpPr>
          <p:nvPr/>
        </p:nvSpPr>
        <p:spPr>
          <a:xfrm>
            <a:off x="762000" y="914400"/>
            <a:ext cx="11353799" cy="1459832"/>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fontAlgn="auto">
              <a:spcAft>
                <a:spcPts val="0"/>
              </a:spcAft>
              <a:buNone/>
            </a:pPr>
            <a:r>
              <a:rPr lang="en-US" dirty="0" smtClean="0">
                <a:solidFill>
                  <a:srgbClr val="FF0000"/>
                </a:solidFill>
                <a:ea typeface="MS PGothic" charset="0"/>
              </a:rPr>
              <a:t>Exercise: </a:t>
            </a:r>
            <a:r>
              <a:rPr lang="en-US" dirty="0">
                <a:ea typeface="MS PGothic" charset="0"/>
              </a:rPr>
              <a:t>What does this function do</a:t>
            </a:r>
            <a:r>
              <a:rPr lang="en-US" dirty="0" smtClean="0">
                <a:ea typeface="MS PGothic" charset="0"/>
              </a:rPr>
              <a:t>? </a:t>
            </a:r>
          </a:p>
          <a:p>
            <a:pPr marL="0" indent="0" fontAlgn="auto">
              <a:spcAft>
                <a:spcPts val="0"/>
              </a:spcAft>
              <a:buNone/>
            </a:pPr>
            <a:r>
              <a:rPr lang="en-US" sz="2400" dirty="0" smtClean="0">
                <a:solidFill>
                  <a:srgbClr val="FF0000"/>
                </a:solidFill>
                <a:latin typeface="Courier New" charset="0"/>
                <a:ea typeface="Courier New" charset="0"/>
                <a:cs typeface="Courier New" charset="0"/>
              </a:rPr>
              <a:t>expected = lock(1) or unlock(0)? </a:t>
            </a:r>
            <a:r>
              <a:rPr lang="en-US" sz="2400" dirty="0" err="1" smtClean="0">
                <a:solidFill>
                  <a:srgbClr val="FF0000"/>
                </a:solidFill>
                <a:latin typeface="Courier New" charset="0"/>
                <a:ea typeface="Courier New" charset="0"/>
                <a:cs typeface="Courier New" charset="0"/>
              </a:rPr>
              <a:t>new_value</a:t>
            </a:r>
            <a:r>
              <a:rPr lang="en-US" sz="2400" dirty="0" smtClean="0">
                <a:solidFill>
                  <a:srgbClr val="FF0000"/>
                </a:solidFill>
                <a:latin typeface="Courier New" charset="0"/>
                <a:ea typeface="Courier New" charset="0"/>
                <a:cs typeface="Courier New" charset="0"/>
              </a:rPr>
              <a:t> = lock or unlock?</a:t>
            </a:r>
            <a:endParaRPr lang="en-US" sz="2400" dirty="0">
              <a:solidFill>
                <a:srgbClr val="FF0000"/>
              </a:solidFill>
              <a:latin typeface="Courier New" charset="0"/>
              <a:ea typeface="Courier New" charset="0"/>
              <a:cs typeface="Courier New" charset="0"/>
            </a:endParaRPr>
          </a:p>
        </p:txBody>
      </p:sp>
      <p:sp>
        <p:nvSpPr>
          <p:cNvPr id="2" name="Slide Number Placeholder 1"/>
          <p:cNvSpPr>
            <a:spLocks noGrp="1"/>
          </p:cNvSpPr>
          <p:nvPr>
            <p:ph type="sldNum" sz="quarter" idx="4"/>
          </p:nvPr>
        </p:nvSpPr>
        <p:spPr/>
        <p:txBody>
          <a:bodyPr/>
          <a:lstStyle/>
          <a:p>
            <a:fld id="{8353CCE1-ED68-4673-B2B8-9A8ACC32B759}" type="slidenum">
              <a:rPr lang="en-US" smtClean="0"/>
              <a:pPr/>
              <a:t>4</a:t>
            </a:fld>
            <a:endParaRPr lang="en-US" dirty="0"/>
          </a:p>
        </p:txBody>
      </p:sp>
      <p:sp>
        <p:nvSpPr>
          <p:cNvPr id="6" name="Rectangle 3"/>
          <p:cNvSpPr txBox="1">
            <a:spLocks noChangeArrowheads="1"/>
          </p:cNvSpPr>
          <p:nvPr/>
        </p:nvSpPr>
        <p:spPr>
          <a:xfrm>
            <a:off x="685800" y="1981200"/>
            <a:ext cx="11506200" cy="2908968"/>
          </a:xfrm>
          <a:prstGeom prst="rect">
            <a:avLst/>
          </a:prstGeom>
        </p:spPr>
        <p:txBody>
          <a:bodyPr vert="horz" lIns="91440" tIns="45720" rIns="91440" bIns="45720" rtlCol="0">
            <a:normAutofit lnSpcReduction="100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fontAlgn="auto">
              <a:lnSpc>
                <a:spcPct val="90000"/>
              </a:lnSpc>
              <a:spcAft>
                <a:spcPts val="0"/>
              </a:spcAft>
              <a:buFont typeface="Arial" panose="020B0604020202020204" pitchFamily="34" charset="0"/>
              <a:buNone/>
              <a:tabLst>
                <a:tab pos="741363" algn="l"/>
                <a:tab pos="1022350" algn="l"/>
                <a:tab pos="1258888" algn="l"/>
              </a:tabLst>
            </a:pPr>
            <a:r>
              <a:rPr lang="en-US" sz="2400" dirty="0" err="1">
                <a:latin typeface="Courier New"/>
                <a:ea typeface="MS PGothic" charset="0"/>
                <a:cs typeface="Courier New"/>
              </a:rPr>
              <a:t>int</a:t>
            </a:r>
            <a:r>
              <a:rPr lang="en-US" sz="2400" dirty="0">
                <a:latin typeface="Courier New"/>
                <a:ea typeface="MS PGothic" charset="0"/>
                <a:cs typeface="Courier New"/>
              </a:rPr>
              <a:t> </a:t>
            </a:r>
            <a:r>
              <a:rPr lang="en-US" sz="2400" dirty="0" err="1">
                <a:latin typeface="Courier New"/>
                <a:ea typeface="MS PGothic" charset="0"/>
                <a:cs typeface="Courier New"/>
              </a:rPr>
              <a:t>compare_and_swap</a:t>
            </a:r>
            <a:r>
              <a:rPr lang="en-US" sz="2400" dirty="0">
                <a:latin typeface="Courier New"/>
                <a:ea typeface="MS PGothic" charset="0"/>
                <a:cs typeface="Courier New"/>
              </a:rPr>
              <a:t>(</a:t>
            </a:r>
            <a:r>
              <a:rPr lang="en-US" sz="2400" dirty="0" err="1">
                <a:latin typeface="Courier New"/>
                <a:ea typeface="MS PGothic" charset="0"/>
                <a:cs typeface="Courier New"/>
              </a:rPr>
              <a:t>int</a:t>
            </a:r>
            <a:r>
              <a:rPr lang="en-US" sz="2400" dirty="0">
                <a:latin typeface="Courier New"/>
                <a:ea typeface="MS PGothic" charset="0"/>
                <a:cs typeface="Courier New"/>
              </a:rPr>
              <a:t> *value, </a:t>
            </a:r>
            <a:r>
              <a:rPr lang="en-US" sz="2400" dirty="0" err="1">
                <a:latin typeface="Courier New"/>
                <a:ea typeface="MS PGothic" charset="0"/>
                <a:cs typeface="Courier New"/>
              </a:rPr>
              <a:t>int</a:t>
            </a:r>
            <a:r>
              <a:rPr lang="en-US" sz="2400" dirty="0">
                <a:latin typeface="Courier New"/>
                <a:ea typeface="MS PGothic" charset="0"/>
                <a:cs typeface="Courier New"/>
              </a:rPr>
              <a:t> expected, </a:t>
            </a:r>
            <a:r>
              <a:rPr lang="en-US" sz="2400" dirty="0" err="1">
                <a:latin typeface="Courier New"/>
                <a:ea typeface="MS PGothic" charset="0"/>
                <a:cs typeface="Courier New"/>
              </a:rPr>
              <a:t>int</a:t>
            </a:r>
            <a:r>
              <a:rPr lang="en-US" sz="2400" dirty="0">
                <a:latin typeface="Courier New"/>
                <a:ea typeface="MS PGothic" charset="0"/>
                <a:cs typeface="Courier New"/>
              </a:rPr>
              <a:t> </a:t>
            </a:r>
            <a:r>
              <a:rPr lang="en-US" sz="2400" dirty="0" err="1">
                <a:latin typeface="Courier New"/>
                <a:ea typeface="MS PGothic" charset="0"/>
                <a:cs typeface="Courier New"/>
              </a:rPr>
              <a:t>new_value</a:t>
            </a:r>
            <a:r>
              <a:rPr lang="en-US" sz="2400" dirty="0" smtClean="0">
                <a:latin typeface="Courier New"/>
                <a:ea typeface="MS PGothic" charset="0"/>
                <a:cs typeface="Courier New"/>
              </a:rPr>
              <a:t>)</a:t>
            </a:r>
          </a:p>
          <a:p>
            <a:pPr fontAlgn="auto">
              <a:lnSpc>
                <a:spcPct val="90000"/>
              </a:lnSpc>
              <a:spcAft>
                <a:spcPts val="0"/>
              </a:spcAft>
              <a:buFont typeface="Arial" panose="020B0604020202020204" pitchFamily="34" charset="0"/>
              <a:buNone/>
              <a:tabLst>
                <a:tab pos="741363" algn="l"/>
                <a:tab pos="1022350" algn="l"/>
                <a:tab pos="1258888" algn="l"/>
              </a:tabLst>
            </a:pPr>
            <a:r>
              <a:rPr lang="en-US" sz="2400" dirty="0" smtClean="0">
                <a:latin typeface="Courier New"/>
                <a:ea typeface="MS PGothic" charset="0"/>
                <a:cs typeface="Courier New"/>
              </a:rPr>
              <a:t>{ </a:t>
            </a:r>
            <a:endParaRPr lang="en-US" sz="2400" dirty="0">
              <a:latin typeface="Courier New"/>
              <a:ea typeface="MS PGothic" charset="0"/>
              <a:cs typeface="Courier New"/>
            </a:endParaRPr>
          </a:p>
          <a:p>
            <a:pPr fontAlgn="auto">
              <a:spcAft>
                <a:spcPts val="0"/>
              </a:spcAft>
              <a:buFont typeface="Arial" panose="020B0604020202020204" pitchFamily="34" charset="0"/>
              <a:buNone/>
              <a:tabLst>
                <a:tab pos="741363" algn="l"/>
                <a:tab pos="1022350" algn="l"/>
                <a:tab pos="1258888" algn="l"/>
              </a:tabLst>
            </a:pPr>
            <a:r>
              <a:rPr lang="en-US" sz="2400" dirty="0">
                <a:latin typeface="Courier New"/>
                <a:ea typeface="MS PGothic" charset="0"/>
                <a:cs typeface="Courier New"/>
              </a:rPr>
              <a:t>    </a:t>
            </a:r>
            <a:r>
              <a:rPr lang="en-US" sz="2400" dirty="0" err="1">
                <a:latin typeface="Courier New"/>
                <a:ea typeface="MS PGothic" charset="0"/>
                <a:cs typeface="Courier New"/>
              </a:rPr>
              <a:t>int</a:t>
            </a:r>
            <a:r>
              <a:rPr lang="en-US" sz="2400" dirty="0">
                <a:latin typeface="Courier New"/>
                <a:ea typeface="MS PGothic" charset="0"/>
                <a:cs typeface="Courier New"/>
              </a:rPr>
              <a:t> temp = *value; </a:t>
            </a:r>
          </a:p>
          <a:p>
            <a:pPr fontAlgn="auto">
              <a:spcAft>
                <a:spcPts val="0"/>
              </a:spcAft>
              <a:buFont typeface="Arial" panose="020B0604020202020204" pitchFamily="34" charset="0"/>
              <a:buNone/>
              <a:tabLst>
                <a:tab pos="741363" algn="l"/>
                <a:tab pos="1022350" algn="l"/>
                <a:tab pos="1258888" algn="l"/>
              </a:tabLst>
            </a:pPr>
            <a:r>
              <a:rPr lang="en-US" sz="2400" dirty="0">
                <a:latin typeface="Courier New"/>
                <a:ea typeface="MS PGothic" charset="0"/>
                <a:cs typeface="Courier New"/>
              </a:rPr>
              <a:t>    if (*value == expected) </a:t>
            </a:r>
          </a:p>
          <a:p>
            <a:pPr fontAlgn="auto">
              <a:spcAft>
                <a:spcPts val="0"/>
              </a:spcAft>
              <a:buFont typeface="Arial" panose="020B0604020202020204" pitchFamily="34" charset="0"/>
              <a:buNone/>
              <a:tabLst>
                <a:tab pos="741363" algn="l"/>
                <a:tab pos="1022350" algn="l"/>
                <a:tab pos="1258888" algn="l"/>
              </a:tabLst>
            </a:pPr>
            <a:r>
              <a:rPr lang="en-US" sz="2400" dirty="0">
                <a:latin typeface="Courier New"/>
                <a:ea typeface="MS PGothic" charset="0"/>
                <a:cs typeface="Courier New"/>
              </a:rPr>
              <a:t>        *value = </a:t>
            </a:r>
            <a:r>
              <a:rPr lang="en-US" sz="2400" dirty="0" err="1">
                <a:latin typeface="Courier New"/>
                <a:ea typeface="MS PGothic" charset="0"/>
                <a:cs typeface="Courier New"/>
              </a:rPr>
              <a:t>new_value</a:t>
            </a:r>
            <a:r>
              <a:rPr lang="en-US" sz="2400" dirty="0">
                <a:latin typeface="Courier New"/>
                <a:ea typeface="MS PGothic" charset="0"/>
                <a:cs typeface="Courier New"/>
              </a:rPr>
              <a:t>; </a:t>
            </a:r>
          </a:p>
          <a:p>
            <a:pPr fontAlgn="auto">
              <a:spcAft>
                <a:spcPts val="0"/>
              </a:spcAft>
              <a:buFont typeface="Arial" panose="020B0604020202020204" pitchFamily="34" charset="0"/>
              <a:buNone/>
              <a:tabLst>
                <a:tab pos="741363" algn="l"/>
                <a:tab pos="1022350" algn="l"/>
                <a:tab pos="1258888" algn="l"/>
              </a:tabLst>
            </a:pPr>
            <a:r>
              <a:rPr lang="en-US" sz="2400" dirty="0">
                <a:latin typeface="Courier New"/>
                <a:ea typeface="MS PGothic" charset="0"/>
                <a:cs typeface="Courier New"/>
              </a:rPr>
              <a:t>    return temp; </a:t>
            </a:r>
          </a:p>
          <a:p>
            <a:pPr fontAlgn="auto">
              <a:spcAft>
                <a:spcPts val="0"/>
              </a:spcAft>
              <a:buFont typeface="Arial" panose="020B0604020202020204" pitchFamily="34" charset="0"/>
              <a:buNone/>
              <a:tabLst>
                <a:tab pos="741363" algn="l"/>
                <a:tab pos="1022350" algn="l"/>
                <a:tab pos="1258888" algn="l"/>
              </a:tabLst>
            </a:pPr>
            <a:r>
              <a:rPr lang="en-US" sz="2400" dirty="0">
                <a:latin typeface="Courier New"/>
                <a:ea typeface="MS PGothic" charset="0"/>
                <a:cs typeface="Courier New"/>
              </a:rPr>
              <a:t>} </a:t>
            </a:r>
          </a:p>
          <a:p>
            <a:pPr fontAlgn="auto">
              <a:spcAft>
                <a:spcPts val="0"/>
              </a:spcAft>
              <a:buFont typeface="Arial" panose="020B0604020202020204" pitchFamily="34" charset="0"/>
              <a:buNone/>
              <a:tabLst>
                <a:tab pos="741363" algn="l"/>
                <a:tab pos="1022350" algn="l"/>
                <a:tab pos="1258888" algn="l"/>
              </a:tabLst>
            </a:pPr>
            <a:endParaRPr lang="en-US" sz="2400" dirty="0">
              <a:latin typeface="Courier New"/>
              <a:ea typeface="MS PGothic" charset="0"/>
              <a:cs typeface="Courier New"/>
            </a:endParaRPr>
          </a:p>
        </p:txBody>
      </p:sp>
    </p:spTree>
    <p:extLst>
      <p:ext uri="{BB962C8B-B14F-4D97-AF65-F5344CB8AC3E}">
        <p14:creationId xmlns:p14="http://schemas.microsoft.com/office/powerpoint/2010/main" val="709088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531">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531">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53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31"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a:xfrm>
            <a:off x="1981201" y="219076"/>
            <a:ext cx="8534399" cy="695325"/>
          </a:xfrm>
        </p:spPr>
        <p:txBody>
          <a:bodyPr>
            <a:normAutofit fontScale="90000"/>
          </a:bodyPr>
          <a:lstStyle/>
          <a:p>
            <a:pPr eaLnBrk="1" hangingPunct="1"/>
            <a:r>
              <a:rPr lang="en-US" dirty="0">
                <a:latin typeface="+mn-lt"/>
                <a:ea typeface="MS PGothic" charset="0"/>
              </a:rPr>
              <a:t>How to use </a:t>
            </a:r>
            <a:r>
              <a:rPr lang="en-US" dirty="0" err="1">
                <a:latin typeface="Courier New"/>
                <a:ea typeface="MS PGothic" charset="0"/>
                <a:cs typeface="Courier New"/>
              </a:rPr>
              <a:t>compare_and_swap</a:t>
            </a:r>
            <a:r>
              <a:rPr lang="en-US" dirty="0">
                <a:latin typeface="Courier New"/>
                <a:ea typeface="MS PGothic" charset="0"/>
                <a:cs typeface="Courier New"/>
              </a:rPr>
              <a:t>?</a:t>
            </a:r>
          </a:p>
        </p:txBody>
      </p:sp>
      <p:sp>
        <p:nvSpPr>
          <p:cNvPr id="23555" name="Rectangle 3"/>
          <p:cNvSpPr>
            <a:spLocks noGrp="1" noChangeArrowheads="1"/>
          </p:cNvSpPr>
          <p:nvPr>
            <p:ph idx="1"/>
          </p:nvPr>
        </p:nvSpPr>
        <p:spPr>
          <a:xfrm>
            <a:off x="1752600" y="1211264"/>
            <a:ext cx="8915400" cy="5341937"/>
          </a:xfrm>
        </p:spPr>
        <p:txBody>
          <a:bodyPr>
            <a:normAutofit fontScale="92500"/>
          </a:bodyPr>
          <a:lstStyle/>
          <a:p>
            <a:pPr>
              <a:lnSpc>
                <a:spcPct val="90000"/>
              </a:lnSpc>
              <a:tabLst>
                <a:tab pos="741363" algn="l"/>
                <a:tab pos="1022350" algn="l"/>
                <a:tab pos="1258888" algn="l"/>
              </a:tabLst>
            </a:pPr>
            <a:r>
              <a:rPr lang="en-US" sz="3000" dirty="0">
                <a:ea typeface="MS PGothic" charset="0"/>
              </a:rPr>
              <a:t>Shared integer  </a:t>
            </a:r>
            <a:r>
              <a:rPr lang="ja-JP" altLang="en-US" sz="3000" dirty="0">
                <a:ea typeface="MS PGothic" charset="0"/>
              </a:rPr>
              <a:t>“</a:t>
            </a:r>
            <a:r>
              <a:rPr lang="en-US" altLang="ja-JP" sz="3000" dirty="0">
                <a:ea typeface="MS PGothic" charset="0"/>
              </a:rPr>
              <a:t>lock</a:t>
            </a:r>
            <a:r>
              <a:rPr lang="ja-JP" altLang="en-US" sz="3000" dirty="0">
                <a:ea typeface="MS PGothic" charset="0"/>
              </a:rPr>
              <a:t>”</a:t>
            </a:r>
            <a:r>
              <a:rPr lang="en-US" altLang="ja-JP" sz="3000" dirty="0">
                <a:ea typeface="MS PGothic" charset="0"/>
              </a:rPr>
              <a:t>  initialized to 0; </a:t>
            </a:r>
          </a:p>
          <a:p>
            <a:pPr>
              <a:lnSpc>
                <a:spcPct val="90000"/>
              </a:lnSpc>
              <a:tabLst>
                <a:tab pos="741363" algn="l"/>
                <a:tab pos="1022350" algn="l"/>
                <a:tab pos="1258888" algn="l"/>
              </a:tabLst>
            </a:pPr>
            <a:endParaRPr lang="en-US" altLang="ja-JP" sz="2800" dirty="0">
              <a:ea typeface="MS PGothic" charset="0"/>
            </a:endParaRPr>
          </a:p>
          <a:p>
            <a:pPr marL="0" indent="0">
              <a:lnSpc>
                <a:spcPct val="90000"/>
              </a:lnSpc>
              <a:buNone/>
              <a:tabLst>
                <a:tab pos="741363" algn="l"/>
                <a:tab pos="1022350" algn="l"/>
                <a:tab pos="1258888" algn="l"/>
              </a:tabLst>
            </a:pPr>
            <a:r>
              <a:rPr lang="en-US" sz="2600" dirty="0">
                <a:latin typeface="Courier New"/>
                <a:ea typeface="MS PGothic" charset="0"/>
                <a:cs typeface="Courier New"/>
              </a:rPr>
              <a:t>do {</a:t>
            </a:r>
            <a:br>
              <a:rPr lang="en-US" sz="2600" dirty="0">
                <a:latin typeface="Courier New"/>
                <a:ea typeface="MS PGothic" charset="0"/>
                <a:cs typeface="Courier New"/>
              </a:rPr>
            </a:br>
            <a:r>
              <a:rPr lang="en-US" sz="2600" dirty="0">
                <a:latin typeface="Courier New"/>
                <a:ea typeface="MS PGothic" charset="0"/>
                <a:cs typeface="Courier New"/>
              </a:rPr>
              <a:t>    while (</a:t>
            </a:r>
            <a:r>
              <a:rPr lang="en-US" sz="2600" dirty="0" err="1">
                <a:latin typeface="Courier New"/>
                <a:ea typeface="MS PGothic" charset="0"/>
                <a:cs typeface="Courier New"/>
              </a:rPr>
              <a:t>compare_and_swap</a:t>
            </a:r>
            <a:r>
              <a:rPr lang="en-US" sz="2600" dirty="0">
                <a:latin typeface="Courier New"/>
                <a:ea typeface="MS PGothic" charset="0"/>
                <a:cs typeface="Courier New"/>
              </a:rPr>
              <a:t>(&amp;lock, 0, 1) != 0 ) </a:t>
            </a:r>
          </a:p>
          <a:p>
            <a:pPr>
              <a:buNone/>
              <a:tabLst>
                <a:tab pos="741363" algn="l"/>
                <a:tab pos="1022350" algn="l"/>
                <a:tab pos="1258888" algn="l"/>
              </a:tabLst>
            </a:pPr>
            <a:r>
              <a:rPr lang="en-US" sz="2600" dirty="0">
                <a:latin typeface="Courier New"/>
                <a:ea typeface="MS PGothic" charset="0"/>
                <a:cs typeface="Courier New"/>
              </a:rPr>
              <a:t>        ; /* do nothing */ </a:t>
            </a:r>
          </a:p>
          <a:p>
            <a:pPr>
              <a:buNone/>
              <a:tabLst>
                <a:tab pos="741363" algn="l"/>
                <a:tab pos="1022350" algn="l"/>
                <a:tab pos="1258888" algn="l"/>
              </a:tabLst>
            </a:pPr>
            <a:r>
              <a:rPr lang="en-US" sz="2600" dirty="0">
                <a:latin typeface="Courier New"/>
                <a:ea typeface="MS PGothic" charset="0"/>
                <a:cs typeface="Courier New"/>
              </a:rPr>
              <a:t>      </a:t>
            </a:r>
          </a:p>
          <a:p>
            <a:pPr>
              <a:buNone/>
              <a:tabLst>
                <a:tab pos="741363" algn="l"/>
                <a:tab pos="1022350" algn="l"/>
                <a:tab pos="1258888" algn="l"/>
              </a:tabLst>
            </a:pPr>
            <a:r>
              <a:rPr lang="en-US" sz="2600" dirty="0">
                <a:latin typeface="Courier New"/>
                <a:ea typeface="MS PGothic" charset="0"/>
                <a:cs typeface="Courier New"/>
              </a:rPr>
              <a:t>    /* critical section */ </a:t>
            </a:r>
          </a:p>
          <a:p>
            <a:pPr>
              <a:buNone/>
              <a:tabLst>
                <a:tab pos="741363" algn="l"/>
                <a:tab pos="1022350" algn="l"/>
                <a:tab pos="1258888" algn="l"/>
              </a:tabLst>
            </a:pPr>
            <a:r>
              <a:rPr lang="en-US" sz="2600" dirty="0">
                <a:latin typeface="Courier New"/>
                <a:ea typeface="MS PGothic" charset="0"/>
                <a:cs typeface="Courier New"/>
              </a:rPr>
              <a:t>    </a:t>
            </a:r>
          </a:p>
          <a:p>
            <a:pPr>
              <a:buNone/>
              <a:tabLst>
                <a:tab pos="741363" algn="l"/>
                <a:tab pos="1022350" algn="l"/>
                <a:tab pos="1258888" algn="l"/>
              </a:tabLst>
            </a:pPr>
            <a:r>
              <a:rPr lang="en-US" sz="2600" dirty="0">
                <a:latin typeface="Courier New"/>
                <a:ea typeface="MS PGothic" charset="0"/>
                <a:cs typeface="Courier New"/>
              </a:rPr>
              <a:t>    lock = 0; </a:t>
            </a:r>
          </a:p>
          <a:p>
            <a:pPr>
              <a:buNone/>
              <a:tabLst>
                <a:tab pos="741363" algn="l"/>
                <a:tab pos="1022350" algn="l"/>
                <a:tab pos="1258888" algn="l"/>
              </a:tabLst>
            </a:pPr>
            <a:r>
              <a:rPr lang="en-US" sz="2600" dirty="0">
                <a:latin typeface="Courier New"/>
                <a:ea typeface="MS PGothic" charset="0"/>
                <a:cs typeface="Courier New"/>
              </a:rPr>
              <a:t>          </a:t>
            </a:r>
          </a:p>
          <a:p>
            <a:pPr>
              <a:buNone/>
              <a:tabLst>
                <a:tab pos="741363" algn="l"/>
                <a:tab pos="1022350" algn="l"/>
                <a:tab pos="1258888" algn="l"/>
              </a:tabLst>
            </a:pPr>
            <a:r>
              <a:rPr lang="en-US" sz="2600" dirty="0">
                <a:latin typeface="Courier New"/>
                <a:ea typeface="MS PGothic" charset="0"/>
                <a:cs typeface="Courier New"/>
              </a:rPr>
              <a:t>    /* remainder section */ </a:t>
            </a:r>
          </a:p>
          <a:p>
            <a:pPr>
              <a:buNone/>
              <a:tabLst>
                <a:tab pos="741363" algn="l"/>
                <a:tab pos="1022350" algn="l"/>
                <a:tab pos="1258888" algn="l"/>
              </a:tabLst>
            </a:pPr>
            <a:r>
              <a:rPr lang="en-US" sz="2600" dirty="0">
                <a:latin typeface="Courier New"/>
                <a:ea typeface="MS PGothic" charset="0"/>
                <a:cs typeface="Courier New"/>
              </a:rPr>
              <a:t>} while (true);                </a:t>
            </a:r>
          </a:p>
        </p:txBody>
      </p:sp>
      <p:sp>
        <p:nvSpPr>
          <p:cNvPr id="4" name="Rectangle 3"/>
          <p:cNvSpPr/>
          <p:nvPr/>
        </p:nvSpPr>
        <p:spPr>
          <a:xfrm>
            <a:off x="9296400" y="2362200"/>
            <a:ext cx="838200" cy="533400"/>
          </a:xfrm>
          <a:prstGeom prst="rect">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 name="Group 2"/>
          <p:cNvGrpSpPr/>
          <p:nvPr/>
        </p:nvGrpSpPr>
        <p:grpSpPr>
          <a:xfrm>
            <a:off x="8458200" y="3200400"/>
            <a:ext cx="2057400" cy="685800"/>
            <a:chOff x="6934200" y="3276600"/>
            <a:chExt cx="2057400" cy="685800"/>
          </a:xfrm>
        </p:grpSpPr>
        <p:sp>
          <p:nvSpPr>
            <p:cNvPr id="5" name="Rectangle 3"/>
            <p:cNvSpPr txBox="1">
              <a:spLocks noChangeArrowheads="1"/>
            </p:cNvSpPr>
            <p:nvPr/>
          </p:nvSpPr>
          <p:spPr>
            <a:xfrm>
              <a:off x="7086600" y="3352800"/>
              <a:ext cx="1905000" cy="53340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fontAlgn="auto">
                <a:spcAft>
                  <a:spcPts val="0"/>
                </a:spcAft>
                <a:buNone/>
              </a:pPr>
              <a:r>
                <a:rPr lang="en-US" sz="2800" dirty="0">
                  <a:solidFill>
                    <a:srgbClr val="FF0000"/>
                  </a:solidFill>
                  <a:ea typeface="MS PGothic" charset="0"/>
                </a:rPr>
                <a:t>It is locked!</a:t>
              </a:r>
            </a:p>
          </p:txBody>
        </p:sp>
        <p:sp>
          <p:nvSpPr>
            <p:cNvPr id="2" name="Rounded Rectangular Callout 1"/>
            <p:cNvSpPr/>
            <p:nvPr/>
          </p:nvSpPr>
          <p:spPr>
            <a:xfrm>
              <a:off x="6934200" y="3276600"/>
              <a:ext cx="2057400" cy="685800"/>
            </a:xfrm>
            <a:prstGeom prst="wedgeRoundRectCallout">
              <a:avLst>
                <a:gd name="adj1" fmla="val -4883"/>
                <a:gd name="adj2" fmla="val -89119"/>
                <a:gd name="adj3" fmla="val 16667"/>
              </a:avLst>
            </a:prstGeom>
            <a:noFill/>
            <a:ln w="3810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8" name="Group 7"/>
          <p:cNvGrpSpPr/>
          <p:nvPr/>
        </p:nvGrpSpPr>
        <p:grpSpPr>
          <a:xfrm>
            <a:off x="4724400" y="4800600"/>
            <a:ext cx="2286000" cy="609600"/>
            <a:chOff x="5782597" y="3505200"/>
            <a:chExt cx="2400300" cy="609600"/>
          </a:xfrm>
        </p:grpSpPr>
        <p:sp>
          <p:nvSpPr>
            <p:cNvPr id="9" name="Rectangle 3"/>
            <p:cNvSpPr txBox="1">
              <a:spLocks noChangeArrowheads="1"/>
            </p:cNvSpPr>
            <p:nvPr/>
          </p:nvSpPr>
          <p:spPr>
            <a:xfrm>
              <a:off x="5860025" y="3505200"/>
              <a:ext cx="2162851" cy="53340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fontAlgn="auto">
                <a:spcAft>
                  <a:spcPts val="0"/>
                </a:spcAft>
                <a:buNone/>
              </a:pPr>
              <a:r>
                <a:rPr lang="en-US" sz="2800" dirty="0">
                  <a:solidFill>
                    <a:srgbClr val="FF0000"/>
                  </a:solidFill>
                  <a:ea typeface="MS PGothic" charset="0"/>
                </a:rPr>
                <a:t>Unlocked it!</a:t>
              </a:r>
            </a:p>
          </p:txBody>
        </p:sp>
        <p:sp>
          <p:nvSpPr>
            <p:cNvPr id="10" name="Rounded Rectangular Callout 9"/>
            <p:cNvSpPr/>
            <p:nvPr/>
          </p:nvSpPr>
          <p:spPr>
            <a:xfrm>
              <a:off x="5782597" y="3505200"/>
              <a:ext cx="2400300" cy="609600"/>
            </a:xfrm>
            <a:prstGeom prst="wedgeRoundRectCallout">
              <a:avLst>
                <a:gd name="adj1" fmla="val -70710"/>
                <a:gd name="adj2" fmla="val -35768"/>
                <a:gd name="adj3" fmla="val 16667"/>
              </a:avLst>
            </a:prstGeom>
            <a:noFill/>
            <a:ln w="3810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1" name="Group 10"/>
          <p:cNvGrpSpPr/>
          <p:nvPr/>
        </p:nvGrpSpPr>
        <p:grpSpPr>
          <a:xfrm>
            <a:off x="7467600" y="4419600"/>
            <a:ext cx="2667000" cy="990600"/>
            <a:chOff x="5699828" y="3505200"/>
            <a:chExt cx="2400300" cy="609600"/>
          </a:xfrm>
        </p:grpSpPr>
        <p:sp>
          <p:nvSpPr>
            <p:cNvPr id="12" name="Rectangle 3"/>
            <p:cNvSpPr txBox="1">
              <a:spLocks noChangeArrowheads="1"/>
            </p:cNvSpPr>
            <p:nvPr/>
          </p:nvSpPr>
          <p:spPr>
            <a:xfrm>
              <a:off x="5860025" y="3505200"/>
              <a:ext cx="2162851" cy="53340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fontAlgn="auto">
                <a:spcAft>
                  <a:spcPts val="0"/>
                </a:spcAft>
                <a:buNone/>
              </a:pPr>
              <a:r>
                <a:rPr lang="en-US" sz="2800" dirty="0">
                  <a:solidFill>
                    <a:srgbClr val="FF0000"/>
                  </a:solidFill>
                  <a:ea typeface="MS PGothic" charset="0"/>
                </a:rPr>
                <a:t>Who locks this section?</a:t>
              </a:r>
            </a:p>
          </p:txBody>
        </p:sp>
        <p:sp>
          <p:nvSpPr>
            <p:cNvPr id="13" name="Rounded Rectangular Callout 12"/>
            <p:cNvSpPr/>
            <p:nvPr/>
          </p:nvSpPr>
          <p:spPr>
            <a:xfrm>
              <a:off x="5699828" y="3505200"/>
              <a:ext cx="2400300" cy="609600"/>
            </a:xfrm>
            <a:prstGeom prst="wedgeRoundRectCallout">
              <a:avLst>
                <a:gd name="adj1" fmla="val -105725"/>
                <a:gd name="adj2" fmla="val -73360"/>
                <a:gd name="adj3" fmla="val 16667"/>
              </a:avLst>
            </a:prstGeom>
            <a:noFill/>
            <a:ln w="3810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6" name="Slide Number Placeholder 5"/>
          <p:cNvSpPr>
            <a:spLocks noGrp="1"/>
          </p:cNvSpPr>
          <p:nvPr>
            <p:ph type="sldNum" sz="quarter" idx="4"/>
          </p:nvPr>
        </p:nvSpPr>
        <p:spPr/>
        <p:txBody>
          <a:bodyPr/>
          <a:lstStyle/>
          <a:p>
            <a:fld id="{8353CCE1-ED68-4673-B2B8-9A8ACC32B759}" type="slidenum">
              <a:rPr lang="en-US" smtClean="0"/>
              <a:pPr/>
              <a:t>5</a:t>
            </a:fld>
            <a:endParaRPr lang="en-US" dirty="0"/>
          </a:p>
        </p:txBody>
      </p:sp>
      <p:sp>
        <p:nvSpPr>
          <p:cNvPr id="15" name="Rectangle 3"/>
          <p:cNvSpPr txBox="1">
            <a:spLocks noChangeArrowheads="1"/>
          </p:cNvSpPr>
          <p:nvPr/>
        </p:nvSpPr>
        <p:spPr>
          <a:xfrm>
            <a:off x="5181600" y="6096000"/>
            <a:ext cx="5715000" cy="53340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fontAlgn="auto">
              <a:spcAft>
                <a:spcPts val="0"/>
              </a:spcAft>
              <a:buNone/>
            </a:pPr>
            <a:r>
              <a:rPr lang="en-US" sz="2800" dirty="0">
                <a:solidFill>
                  <a:srgbClr val="FF0000"/>
                </a:solidFill>
                <a:ea typeface="MS PGothic" charset="0"/>
              </a:rPr>
              <a:t>Q: Is there any problem?</a:t>
            </a:r>
          </a:p>
        </p:txBody>
      </p:sp>
    </p:spTree>
    <p:extLst>
      <p:ext uri="{BB962C8B-B14F-4D97-AF65-F5344CB8AC3E}">
        <p14:creationId xmlns:p14="http://schemas.microsoft.com/office/powerpoint/2010/main" val="1130288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1"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wipe(up)">
                                      <p:cBhvr>
                                        <p:cTn id="14" dur="500"/>
                                        <p:tgtEl>
                                          <p:spTgt spid="3"/>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wipe(left)">
                                      <p:cBhvr>
                                        <p:cTn id="19" dur="500"/>
                                        <p:tgtEl>
                                          <p:spTgt spid="8"/>
                                        </p:tgtEl>
                                      </p:cBhvr>
                                    </p:animEffect>
                                  </p:childTnLst>
                                </p:cTn>
                              </p:par>
                              <p:par>
                                <p:cTn id="20" presetID="1" presetClass="exit" presetSubtype="0" fill="hold" grpId="1" nodeType="withEffect">
                                  <p:stCondLst>
                                    <p:cond delay="0"/>
                                  </p:stCondLst>
                                  <p:childTnLst>
                                    <p:set>
                                      <p:cBhvr>
                                        <p:cTn id="21" dur="1" fill="hold">
                                          <p:stCondLst>
                                            <p:cond delay="0"/>
                                          </p:stCondLst>
                                        </p:cTn>
                                        <p:tgtEl>
                                          <p:spTgt spid="4"/>
                                        </p:tgtEl>
                                        <p:attrNameLst>
                                          <p:attrName>style.visibility</p:attrName>
                                        </p:attrNameLst>
                                      </p:cBhvr>
                                      <p:to>
                                        <p:strVal val="hidden"/>
                                      </p:to>
                                    </p:set>
                                  </p:childTnLst>
                                </p:cTn>
                              </p:par>
                              <p:par>
                                <p:cTn id="22" presetID="1" presetClass="exit" presetSubtype="0" fill="hold" nodeType="withEffect">
                                  <p:stCondLst>
                                    <p:cond delay="0"/>
                                  </p:stCondLst>
                                  <p:childTnLst>
                                    <p:set>
                                      <p:cBhvr>
                                        <p:cTn id="23" dur="1" fill="hold">
                                          <p:stCondLst>
                                            <p:cond delay="0"/>
                                          </p:stCondLst>
                                        </p:cTn>
                                        <p:tgtEl>
                                          <p:spTgt spid="3"/>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wipe(left)">
                                      <p:cBhvr>
                                        <p:cTn id="28" dur="500"/>
                                        <p:tgtEl>
                                          <p:spTgt spid="11"/>
                                        </p:tgtEl>
                                      </p:cBhvr>
                                    </p:animEffect>
                                  </p:childTnLst>
                                </p:cTn>
                              </p:par>
                              <p:par>
                                <p:cTn id="29" presetID="1" presetClass="exit" presetSubtype="0" fill="hold" nodeType="withEffect">
                                  <p:stCondLst>
                                    <p:cond delay="0"/>
                                  </p:stCondLst>
                                  <p:childTnLst>
                                    <p:set>
                                      <p:cBhvr>
                                        <p:cTn id="30" dur="1" fill="hold">
                                          <p:stCondLst>
                                            <p:cond delay="0"/>
                                          </p:stCondLst>
                                        </p:cTn>
                                        <p:tgtEl>
                                          <p:spTgt spid="8"/>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anim calcmode="lin" valueType="num">
                                      <p:cBhvr>
                                        <p:cTn id="35" dur="500" fill="hold"/>
                                        <p:tgtEl>
                                          <p:spTgt spid="15"/>
                                        </p:tgtEl>
                                        <p:attrNameLst>
                                          <p:attrName>ppt_w</p:attrName>
                                        </p:attrNameLst>
                                      </p:cBhvr>
                                      <p:tavLst>
                                        <p:tav tm="0">
                                          <p:val>
                                            <p:fltVal val="0"/>
                                          </p:val>
                                        </p:tav>
                                        <p:tav tm="100000">
                                          <p:val>
                                            <p:strVal val="#ppt_w"/>
                                          </p:val>
                                        </p:tav>
                                      </p:tavLst>
                                    </p:anim>
                                    <p:anim calcmode="lin" valueType="num">
                                      <p:cBhvr>
                                        <p:cTn id="36" dur="500" fill="hold"/>
                                        <p:tgtEl>
                                          <p:spTgt spid="15"/>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1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Rectangle 2"/>
          <p:cNvSpPr>
            <a:spLocks noGrp="1"/>
          </p:cNvSpPr>
          <p:nvPr>
            <p:ph type="ctrTitle"/>
          </p:nvPr>
        </p:nvSpPr>
        <p:spPr>
          <a:xfrm>
            <a:off x="1828800" y="457200"/>
            <a:ext cx="8686800" cy="3048000"/>
          </a:xfrm>
        </p:spPr>
        <p:txBody>
          <a:bodyPr>
            <a:normAutofit fontScale="90000"/>
          </a:bodyPr>
          <a:lstStyle/>
          <a:p>
            <a:r>
              <a:rPr lang="en-US" altLang="zh-CN" sz="4900" dirty="0">
                <a:latin typeface="Calibri" charset="0"/>
                <a:ea typeface="SimSun" charset="0"/>
                <a:cs typeface="SimSun" charset="0"/>
              </a:rPr>
              <a:t>COMP 3500 </a:t>
            </a:r>
            <a:br>
              <a:rPr lang="en-US" altLang="zh-CN" sz="4900" dirty="0">
                <a:latin typeface="Calibri" charset="0"/>
                <a:ea typeface="SimSun" charset="0"/>
                <a:cs typeface="SimSun" charset="0"/>
              </a:rPr>
            </a:br>
            <a:r>
              <a:rPr lang="en-US" altLang="zh-CN" sz="4900" dirty="0">
                <a:latin typeface="Calibri" charset="0"/>
                <a:ea typeface="SimSun" charset="0"/>
                <a:cs typeface="SimSun" charset="0"/>
              </a:rPr>
              <a:t>Introduction to Operating Systems</a:t>
            </a:r>
            <a:r>
              <a:rPr lang="en-US" altLang="zh-CN" sz="3600" dirty="0">
                <a:latin typeface="Calibri" charset="0"/>
                <a:ea typeface="SimSun" charset="0"/>
                <a:cs typeface="SimSun" charset="0"/>
              </a:rPr>
              <a:t/>
            </a:r>
            <a:br>
              <a:rPr lang="en-US" altLang="zh-CN" sz="3600" dirty="0">
                <a:latin typeface="Calibri" charset="0"/>
                <a:ea typeface="SimSun" charset="0"/>
                <a:cs typeface="SimSun" charset="0"/>
              </a:rPr>
            </a:br>
            <a:r>
              <a:rPr lang="en-US" altLang="zh-CN" sz="3600" dirty="0">
                <a:latin typeface="Calibri" charset="0"/>
                <a:ea typeface="SimSun" charset="0"/>
                <a:cs typeface="SimSun" charset="0"/>
              </a:rPr>
              <a:t/>
            </a:r>
            <a:br>
              <a:rPr lang="en-US" altLang="zh-CN" sz="3600" dirty="0">
                <a:latin typeface="Calibri" charset="0"/>
                <a:ea typeface="SimSun" charset="0"/>
                <a:cs typeface="SimSun" charset="0"/>
              </a:rPr>
            </a:br>
            <a:r>
              <a:rPr lang="en-US" altLang="zh-CN" sz="4000" dirty="0">
                <a:latin typeface="Calibri" charset="0"/>
                <a:ea typeface="SimSun" charset="0"/>
                <a:cs typeface="SimSun" charset="0"/>
              </a:rPr>
              <a:t>Synchronization: Part 3</a:t>
            </a:r>
            <a:br>
              <a:rPr lang="en-US" altLang="zh-CN" sz="4000" dirty="0">
                <a:latin typeface="Calibri" charset="0"/>
                <a:ea typeface="SimSun" charset="0"/>
                <a:cs typeface="SimSun" charset="0"/>
              </a:rPr>
            </a:br>
            <a:r>
              <a:rPr lang="en-US" altLang="zh-CN" sz="4000" dirty="0">
                <a:ea typeface="MS PGothic" charset="0"/>
              </a:rPr>
              <a:t>Semaphore</a:t>
            </a:r>
            <a:endParaRPr lang="en-US" altLang="zh-CN" sz="4000" dirty="0">
              <a:latin typeface="Calibri" charset="0"/>
              <a:ea typeface="SimSun" charset="0"/>
              <a:cs typeface="SimSun" charset="0"/>
            </a:endParaRPr>
          </a:p>
        </p:txBody>
      </p:sp>
      <p:sp>
        <p:nvSpPr>
          <p:cNvPr id="6146" name="Text Box 3"/>
          <p:cNvSpPr txBox="1">
            <a:spLocks noChangeArrowheads="1"/>
          </p:cNvSpPr>
          <p:nvPr/>
        </p:nvSpPr>
        <p:spPr bwMode="auto">
          <a:xfrm>
            <a:off x="3581400" y="3810001"/>
            <a:ext cx="4953000" cy="18774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857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spcBef>
                <a:spcPct val="50000"/>
              </a:spcBef>
            </a:pPr>
            <a:r>
              <a:rPr lang="en-US" altLang="zh-CN" sz="3200" b="1" dirty="0">
                <a:latin typeface="Calibri" charset="0"/>
                <a:ea typeface="SimSun" charset="0"/>
                <a:cs typeface="SimSun" charset="0"/>
              </a:rPr>
              <a:t>Dr. Xiao Qin</a:t>
            </a:r>
          </a:p>
          <a:p>
            <a:pPr algn="ctr">
              <a:spcBef>
                <a:spcPct val="50000"/>
              </a:spcBef>
            </a:pPr>
            <a:r>
              <a:rPr kumimoji="1" lang="en-US" i="1" dirty="0">
                <a:latin typeface="Calibri" charset="0"/>
              </a:rPr>
              <a:t>Auburn University</a:t>
            </a:r>
            <a:br>
              <a:rPr kumimoji="1" lang="en-US" i="1" dirty="0">
                <a:latin typeface="Calibri" charset="0"/>
              </a:rPr>
            </a:br>
            <a:r>
              <a:rPr kumimoji="1" lang="en-US" i="1" dirty="0">
                <a:latin typeface="Calibri" charset="0"/>
              </a:rPr>
              <a:t>http://www.eng.auburn.edu/~xqin</a:t>
            </a:r>
          </a:p>
          <a:p>
            <a:pPr algn="ctr">
              <a:lnSpc>
                <a:spcPct val="50000"/>
              </a:lnSpc>
              <a:spcBef>
                <a:spcPct val="50000"/>
              </a:spcBef>
            </a:pPr>
            <a:r>
              <a:rPr kumimoji="1" lang="en-US" i="1" dirty="0">
                <a:latin typeface="Calibri" charset="0"/>
              </a:rPr>
              <a:t>xqin@auburn.edu</a:t>
            </a:r>
            <a:endParaRPr kumimoji="1" lang="en-US" altLang="zh-CN" i="1" dirty="0">
              <a:latin typeface="Calibri" charset="0"/>
              <a:ea typeface="SimSun" charset="0"/>
              <a:cs typeface="SimSun" charset="0"/>
            </a:endParaRPr>
          </a:p>
        </p:txBody>
      </p:sp>
      <p:sp>
        <p:nvSpPr>
          <p:cNvPr id="3" name="Slide Number Placeholder 2"/>
          <p:cNvSpPr>
            <a:spLocks noGrp="1"/>
          </p:cNvSpPr>
          <p:nvPr>
            <p:ph type="sldNum" sz="quarter" idx="4"/>
          </p:nvPr>
        </p:nvSpPr>
        <p:spPr>
          <a:xfrm>
            <a:off x="1905000" y="6350001"/>
            <a:ext cx="2133600" cy="365125"/>
          </a:xfrm>
        </p:spPr>
        <p:txBody>
          <a:bodyPr/>
          <a:lstStyle/>
          <a:p>
            <a:fld id="{8353CCE1-ED68-4673-B2B8-9A8ACC32B759}" type="slidenum">
              <a:rPr lang="en-US" smtClean="0"/>
              <a:pPr/>
              <a:t>6</a:t>
            </a:fld>
            <a:endParaRPr lang="en-US"/>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a:xfrm>
            <a:off x="609600" y="1150937"/>
            <a:ext cx="4368800" cy="4571998"/>
          </a:xfrm>
        </p:spPr>
        <p:txBody>
          <a:bodyPr>
            <a:noAutofit/>
          </a:bodyPr>
          <a:lstStyle/>
          <a:p>
            <a:pPr algn="l"/>
            <a:r>
              <a:rPr lang="en-US" sz="4000" dirty="0">
                <a:solidFill>
                  <a:srgbClr val="FF0000"/>
                </a:solidFill>
                <a:latin typeface="+mn-lt"/>
                <a:ea typeface="MS PGothic" charset="0"/>
              </a:rPr>
              <a:t>Exercise 1: </a:t>
            </a:r>
            <a:r>
              <a:rPr lang="en-US" sz="4000" dirty="0"/>
              <a:t>Can you figure out how the </a:t>
            </a:r>
            <a:r>
              <a:rPr lang="en-US" sz="4000" b="1" i="1" dirty="0"/>
              <a:t>bounded-waiting</a:t>
            </a:r>
            <a:r>
              <a:rPr lang="en-US" sz="4000" dirty="0"/>
              <a:t> mutual exclusion is implemented? </a:t>
            </a:r>
            <a:br>
              <a:rPr lang="en-US" sz="4000" dirty="0"/>
            </a:br>
            <a:r>
              <a:rPr lang="en-US" sz="4000" dirty="0"/>
              <a:t>(2 minutes).</a:t>
            </a:r>
            <a:br>
              <a:rPr lang="en-US" sz="4000" dirty="0"/>
            </a:br>
            <a:endParaRPr lang="en-US" sz="4000" dirty="0">
              <a:latin typeface="+mn-lt"/>
              <a:ea typeface="MS PGothic" charset="0"/>
            </a:endParaRPr>
          </a:p>
        </p:txBody>
      </p:sp>
      <p:sp>
        <p:nvSpPr>
          <p:cNvPr id="24579" name="Content Placeholder 2"/>
          <p:cNvSpPr>
            <a:spLocks noGrp="1"/>
          </p:cNvSpPr>
          <p:nvPr>
            <p:ph idx="1"/>
          </p:nvPr>
        </p:nvSpPr>
        <p:spPr>
          <a:xfrm>
            <a:off x="4876800" y="15874"/>
            <a:ext cx="7086600" cy="6842125"/>
          </a:xfrm>
        </p:spPr>
        <p:txBody>
          <a:bodyPr>
            <a:noAutofit/>
          </a:bodyPr>
          <a:lstStyle/>
          <a:p>
            <a:pPr marL="0" indent="0">
              <a:buNone/>
            </a:pPr>
            <a:r>
              <a:rPr lang="en-US" sz="2400" dirty="0">
                <a:latin typeface="Courier New" charset="0"/>
                <a:ea typeface="MS PGothic" charset="0"/>
                <a:cs typeface="Courier New" charset="0"/>
              </a:rPr>
              <a:t>do {</a:t>
            </a:r>
            <a:br>
              <a:rPr lang="en-US" sz="2400" dirty="0">
                <a:latin typeface="Courier New" charset="0"/>
                <a:ea typeface="MS PGothic" charset="0"/>
                <a:cs typeface="Courier New" charset="0"/>
              </a:rPr>
            </a:br>
            <a:r>
              <a:rPr lang="en-US" sz="2400" dirty="0">
                <a:latin typeface="Courier New" charset="0"/>
                <a:ea typeface="MS PGothic" charset="0"/>
                <a:cs typeface="Courier New" charset="0"/>
              </a:rPr>
              <a:t>   waiting[</a:t>
            </a:r>
            <a:r>
              <a:rPr lang="en-US" sz="2400" dirty="0" err="1">
                <a:latin typeface="Courier New" charset="0"/>
                <a:ea typeface="MS PGothic" charset="0"/>
                <a:cs typeface="Courier New" charset="0"/>
              </a:rPr>
              <a:t>i</a:t>
            </a:r>
            <a:r>
              <a:rPr lang="en-US" sz="2400" dirty="0">
                <a:latin typeface="Courier New" charset="0"/>
                <a:ea typeface="MS PGothic" charset="0"/>
                <a:cs typeface="Courier New" charset="0"/>
              </a:rPr>
              <a:t>] = true;</a:t>
            </a:r>
            <a:br>
              <a:rPr lang="en-US" sz="2400" dirty="0">
                <a:latin typeface="Courier New" charset="0"/>
                <a:ea typeface="MS PGothic" charset="0"/>
                <a:cs typeface="Courier New" charset="0"/>
              </a:rPr>
            </a:br>
            <a:r>
              <a:rPr lang="en-US" sz="2400" dirty="0">
                <a:latin typeface="Courier New" charset="0"/>
                <a:ea typeface="MS PGothic" charset="0"/>
                <a:cs typeface="Courier New" charset="0"/>
              </a:rPr>
              <a:t>   key = true;</a:t>
            </a:r>
            <a:br>
              <a:rPr lang="en-US" sz="2400" dirty="0">
                <a:latin typeface="Courier New" charset="0"/>
                <a:ea typeface="MS PGothic" charset="0"/>
                <a:cs typeface="Courier New" charset="0"/>
              </a:rPr>
            </a:br>
            <a:r>
              <a:rPr lang="en-US" sz="2400" dirty="0">
                <a:latin typeface="Courier New" charset="0"/>
                <a:ea typeface="MS PGothic" charset="0"/>
                <a:cs typeface="Courier New" charset="0"/>
              </a:rPr>
              <a:t>   while (waiting[</a:t>
            </a:r>
            <a:r>
              <a:rPr lang="en-US" sz="2400" dirty="0" err="1">
                <a:latin typeface="Courier New" charset="0"/>
                <a:ea typeface="MS PGothic" charset="0"/>
                <a:cs typeface="Courier New" charset="0"/>
              </a:rPr>
              <a:t>i</a:t>
            </a:r>
            <a:r>
              <a:rPr lang="en-US" sz="2400" dirty="0">
                <a:latin typeface="Courier New" charset="0"/>
                <a:ea typeface="MS PGothic" charset="0"/>
                <a:cs typeface="Courier New" charset="0"/>
              </a:rPr>
              <a:t>] &amp;&amp; key) </a:t>
            </a:r>
          </a:p>
          <a:p>
            <a:pPr marL="0" indent="0">
              <a:buNone/>
            </a:pPr>
            <a:r>
              <a:rPr lang="en-US" sz="2400" dirty="0">
                <a:latin typeface="Courier New" charset="0"/>
                <a:ea typeface="MS PGothic" charset="0"/>
                <a:cs typeface="Courier New" charset="0"/>
              </a:rPr>
              <a:t>      key = </a:t>
            </a:r>
            <a:r>
              <a:rPr lang="en-US" sz="2400" dirty="0" err="1">
                <a:solidFill>
                  <a:srgbClr val="FF0000"/>
                </a:solidFill>
                <a:latin typeface="Courier New" charset="0"/>
                <a:ea typeface="MS PGothic" charset="0"/>
                <a:cs typeface="Courier New" charset="0"/>
              </a:rPr>
              <a:t>test_and_set</a:t>
            </a:r>
            <a:r>
              <a:rPr lang="en-US" sz="2400" dirty="0">
                <a:solidFill>
                  <a:srgbClr val="FF0000"/>
                </a:solidFill>
                <a:latin typeface="Courier New" charset="0"/>
                <a:ea typeface="MS PGothic" charset="0"/>
                <a:cs typeface="Courier New" charset="0"/>
              </a:rPr>
              <a:t>(&amp;lock); </a:t>
            </a:r>
          </a:p>
          <a:p>
            <a:pPr marL="0" indent="0">
              <a:buNone/>
            </a:pPr>
            <a:r>
              <a:rPr lang="en-US" sz="2400" dirty="0">
                <a:latin typeface="Courier New" charset="0"/>
                <a:ea typeface="MS PGothic" charset="0"/>
                <a:cs typeface="Courier New" charset="0"/>
              </a:rPr>
              <a:t>   waiting[</a:t>
            </a:r>
            <a:r>
              <a:rPr lang="en-US" sz="2400" dirty="0" err="1">
                <a:latin typeface="Courier New" charset="0"/>
                <a:ea typeface="MS PGothic" charset="0"/>
                <a:cs typeface="Courier New" charset="0"/>
              </a:rPr>
              <a:t>i</a:t>
            </a:r>
            <a:r>
              <a:rPr lang="en-US" sz="2400" dirty="0">
                <a:latin typeface="Courier New" charset="0"/>
                <a:ea typeface="MS PGothic" charset="0"/>
                <a:cs typeface="Courier New" charset="0"/>
              </a:rPr>
              <a:t>] = false; </a:t>
            </a:r>
          </a:p>
          <a:p>
            <a:pPr marL="0" indent="0">
              <a:buNone/>
            </a:pPr>
            <a:r>
              <a:rPr lang="en-US" sz="2400" dirty="0">
                <a:latin typeface="Courier New" charset="0"/>
                <a:ea typeface="MS PGothic" charset="0"/>
                <a:cs typeface="Courier New" charset="0"/>
              </a:rPr>
              <a:t>   </a:t>
            </a:r>
            <a:r>
              <a:rPr lang="en-US" sz="2400" b="1" dirty="0">
                <a:latin typeface="Courier New" charset="0"/>
                <a:ea typeface="MS PGothic" charset="0"/>
                <a:cs typeface="Courier New" charset="0"/>
              </a:rPr>
              <a:t>/* critical section *</a:t>
            </a:r>
            <a:r>
              <a:rPr lang="en-US" sz="2400" dirty="0">
                <a:latin typeface="Courier New" charset="0"/>
                <a:ea typeface="MS PGothic" charset="0"/>
                <a:cs typeface="Courier New" charset="0"/>
              </a:rPr>
              <a:t>/ </a:t>
            </a:r>
          </a:p>
          <a:p>
            <a:pPr marL="0" indent="0">
              <a:buNone/>
            </a:pPr>
            <a:r>
              <a:rPr lang="en-US" sz="2400" dirty="0">
                <a:latin typeface="Courier New" charset="0"/>
                <a:ea typeface="MS PGothic" charset="0"/>
                <a:cs typeface="Courier New" charset="0"/>
              </a:rPr>
              <a:t>   j = (</a:t>
            </a:r>
            <a:r>
              <a:rPr lang="en-US" sz="2400" dirty="0" err="1">
                <a:latin typeface="Courier New" charset="0"/>
                <a:ea typeface="MS PGothic" charset="0"/>
                <a:cs typeface="Courier New" charset="0"/>
              </a:rPr>
              <a:t>i</a:t>
            </a:r>
            <a:r>
              <a:rPr lang="en-US" sz="2400" dirty="0">
                <a:latin typeface="Courier New" charset="0"/>
                <a:ea typeface="MS PGothic" charset="0"/>
                <a:cs typeface="Courier New" charset="0"/>
              </a:rPr>
              <a:t> + 1) % n; </a:t>
            </a:r>
          </a:p>
          <a:p>
            <a:pPr marL="0" indent="0">
              <a:buNone/>
            </a:pPr>
            <a:r>
              <a:rPr lang="en-US" sz="2400" dirty="0">
                <a:latin typeface="Courier New" charset="0"/>
                <a:ea typeface="MS PGothic" charset="0"/>
                <a:cs typeface="Courier New" charset="0"/>
              </a:rPr>
              <a:t>   while ((j != </a:t>
            </a:r>
            <a:r>
              <a:rPr lang="en-US" sz="2400" dirty="0" err="1">
                <a:latin typeface="Courier New" charset="0"/>
                <a:ea typeface="MS PGothic" charset="0"/>
                <a:cs typeface="Courier New" charset="0"/>
              </a:rPr>
              <a:t>i</a:t>
            </a:r>
            <a:r>
              <a:rPr lang="en-US" sz="2400" dirty="0">
                <a:latin typeface="Courier New" charset="0"/>
                <a:ea typeface="MS PGothic" charset="0"/>
                <a:cs typeface="Courier New" charset="0"/>
              </a:rPr>
              <a:t>) &amp;&amp; !waiting[j]) </a:t>
            </a:r>
          </a:p>
          <a:p>
            <a:pPr marL="0" indent="0">
              <a:buNone/>
            </a:pPr>
            <a:r>
              <a:rPr lang="en-US" sz="2400" dirty="0">
                <a:latin typeface="Courier New" charset="0"/>
                <a:ea typeface="MS PGothic" charset="0"/>
                <a:cs typeface="Courier New" charset="0"/>
              </a:rPr>
              <a:t>      j = (j + 1) % n; </a:t>
            </a:r>
          </a:p>
          <a:p>
            <a:pPr marL="0" indent="0">
              <a:buNone/>
            </a:pPr>
            <a:r>
              <a:rPr lang="en-US" sz="2400" dirty="0">
                <a:latin typeface="Courier New" charset="0"/>
                <a:ea typeface="MS PGothic" charset="0"/>
                <a:cs typeface="Courier New" charset="0"/>
              </a:rPr>
              <a:t>   if (j == </a:t>
            </a:r>
            <a:r>
              <a:rPr lang="en-US" sz="2400" dirty="0" err="1">
                <a:latin typeface="Courier New" charset="0"/>
                <a:ea typeface="MS PGothic" charset="0"/>
                <a:cs typeface="Courier New" charset="0"/>
              </a:rPr>
              <a:t>i</a:t>
            </a:r>
            <a:r>
              <a:rPr lang="en-US" sz="2400" dirty="0">
                <a:latin typeface="Courier New" charset="0"/>
                <a:ea typeface="MS PGothic" charset="0"/>
                <a:cs typeface="Courier New" charset="0"/>
              </a:rPr>
              <a:t>) </a:t>
            </a:r>
          </a:p>
          <a:p>
            <a:pPr marL="0" indent="0">
              <a:buNone/>
            </a:pPr>
            <a:r>
              <a:rPr lang="en-US" sz="2400" dirty="0">
                <a:latin typeface="Courier New" charset="0"/>
                <a:ea typeface="MS PGothic" charset="0"/>
                <a:cs typeface="Courier New" charset="0"/>
              </a:rPr>
              <a:t>      lock = false; </a:t>
            </a:r>
          </a:p>
          <a:p>
            <a:pPr marL="0" indent="0">
              <a:buNone/>
            </a:pPr>
            <a:r>
              <a:rPr lang="en-US" sz="2400" dirty="0">
                <a:latin typeface="Courier New" charset="0"/>
                <a:ea typeface="MS PGothic" charset="0"/>
                <a:cs typeface="Courier New" charset="0"/>
              </a:rPr>
              <a:t>   else </a:t>
            </a:r>
          </a:p>
          <a:p>
            <a:pPr marL="0" indent="0">
              <a:buNone/>
            </a:pPr>
            <a:r>
              <a:rPr lang="en-US" sz="2400" dirty="0">
                <a:latin typeface="Courier New" charset="0"/>
                <a:ea typeface="MS PGothic" charset="0"/>
                <a:cs typeface="Courier New" charset="0"/>
              </a:rPr>
              <a:t>      waiting[j] = false</a:t>
            </a:r>
            <a:r>
              <a:rPr lang="en-US" sz="2400" b="1" dirty="0">
                <a:latin typeface="Courier New" charset="0"/>
                <a:ea typeface="MS PGothic" charset="0"/>
                <a:cs typeface="Courier New" charset="0"/>
              </a:rPr>
              <a:t>; </a:t>
            </a:r>
          </a:p>
          <a:p>
            <a:pPr marL="0" indent="0">
              <a:buNone/>
            </a:pPr>
            <a:r>
              <a:rPr lang="en-US" sz="2400" b="1" dirty="0">
                <a:latin typeface="Courier New" charset="0"/>
                <a:ea typeface="MS PGothic" charset="0"/>
                <a:cs typeface="Courier New" charset="0"/>
              </a:rPr>
              <a:t>   /* remainder section *</a:t>
            </a:r>
            <a:r>
              <a:rPr lang="en-US" sz="2400" dirty="0">
                <a:latin typeface="Courier New" charset="0"/>
                <a:ea typeface="MS PGothic" charset="0"/>
                <a:cs typeface="Courier New" charset="0"/>
              </a:rPr>
              <a:t>/ </a:t>
            </a:r>
          </a:p>
          <a:p>
            <a:pPr marL="0" indent="0">
              <a:buNone/>
            </a:pPr>
            <a:r>
              <a:rPr lang="en-US" sz="2400" dirty="0">
                <a:latin typeface="Courier New" charset="0"/>
                <a:ea typeface="MS PGothic" charset="0"/>
                <a:cs typeface="Courier New" charset="0"/>
              </a:rPr>
              <a:t>} while (true); </a:t>
            </a:r>
          </a:p>
        </p:txBody>
      </p:sp>
      <p:sp>
        <p:nvSpPr>
          <p:cNvPr id="2" name="Slide Number Placeholder 1"/>
          <p:cNvSpPr>
            <a:spLocks noGrp="1"/>
          </p:cNvSpPr>
          <p:nvPr>
            <p:ph type="sldNum" sz="quarter" idx="4"/>
          </p:nvPr>
        </p:nvSpPr>
        <p:spPr/>
        <p:txBody>
          <a:bodyPr/>
          <a:lstStyle/>
          <a:p>
            <a:fld id="{8353CCE1-ED68-4673-B2B8-9A8ACC32B759}" type="slidenum">
              <a:rPr lang="en-US" smtClean="0"/>
              <a:pPr/>
              <a:t>7</a:t>
            </a:fld>
            <a:endParaRPr lang="en-US" dirty="0"/>
          </a:p>
        </p:txBody>
      </p:sp>
    </p:spTree>
    <p:extLst>
      <p:ext uri="{BB962C8B-B14F-4D97-AF65-F5344CB8AC3E}">
        <p14:creationId xmlns:p14="http://schemas.microsoft.com/office/powerpoint/2010/main" val="15334544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a:xfrm>
            <a:off x="483558" y="304800"/>
            <a:ext cx="11098842" cy="1371600"/>
          </a:xfrm>
        </p:spPr>
        <p:txBody>
          <a:bodyPr>
            <a:noAutofit/>
          </a:bodyPr>
          <a:lstStyle/>
          <a:p>
            <a:r>
              <a:rPr lang="en-US" sz="4000" dirty="0">
                <a:solidFill>
                  <a:srgbClr val="FF0000"/>
                </a:solidFill>
                <a:latin typeface="+mn-lt"/>
                <a:ea typeface="MS PGothic" charset="0"/>
              </a:rPr>
              <a:t>Exercise 1.1 </a:t>
            </a:r>
            <a:r>
              <a:rPr lang="en-US" sz="4000" dirty="0">
                <a:solidFill>
                  <a:srgbClr val="FF0000"/>
                </a:solidFill>
              </a:rPr>
              <a:t>(</a:t>
            </a:r>
            <a:r>
              <a:rPr lang="en-US" sz="4000" dirty="0" err="1">
                <a:solidFill>
                  <a:srgbClr val="FF0000"/>
                </a:solidFill>
              </a:rPr>
              <a:t>Plickers</a:t>
            </a:r>
            <a:r>
              <a:rPr lang="en-US" sz="4000" dirty="0">
                <a:solidFill>
                  <a:srgbClr val="FF0000"/>
                </a:solidFill>
              </a:rPr>
              <a:t>): </a:t>
            </a:r>
            <a:r>
              <a:rPr lang="en-US" sz="4000" dirty="0"/>
              <a:t>Process Pi can enter its critical section only if</a:t>
            </a:r>
          </a:p>
        </p:txBody>
      </p:sp>
      <p:sp>
        <p:nvSpPr>
          <p:cNvPr id="2" name="Slide Number Placeholder 1"/>
          <p:cNvSpPr>
            <a:spLocks noGrp="1"/>
          </p:cNvSpPr>
          <p:nvPr>
            <p:ph type="sldNum" sz="quarter" idx="4"/>
          </p:nvPr>
        </p:nvSpPr>
        <p:spPr/>
        <p:txBody>
          <a:bodyPr/>
          <a:lstStyle/>
          <a:p>
            <a:fld id="{8353CCE1-ED68-4673-B2B8-9A8ACC32B759}" type="slidenum">
              <a:rPr lang="en-US" smtClean="0"/>
              <a:pPr/>
              <a:t>8</a:t>
            </a:fld>
            <a:endParaRPr lang="en-US" dirty="0"/>
          </a:p>
        </p:txBody>
      </p:sp>
      <p:sp>
        <p:nvSpPr>
          <p:cNvPr id="4" name="Rectangle 3"/>
          <p:cNvSpPr/>
          <p:nvPr/>
        </p:nvSpPr>
        <p:spPr>
          <a:xfrm>
            <a:off x="737079" y="1951097"/>
            <a:ext cx="10591800" cy="3539430"/>
          </a:xfrm>
          <a:prstGeom prst="rect">
            <a:avLst/>
          </a:prstGeom>
        </p:spPr>
        <p:txBody>
          <a:bodyPr wrap="square">
            <a:spAutoFit/>
          </a:bodyPr>
          <a:lstStyle/>
          <a:p>
            <a:pPr marR="0" lvl="0">
              <a:spcBef>
                <a:spcPts val="0"/>
              </a:spcBef>
              <a:spcAft>
                <a:spcPts val="0"/>
              </a:spcAft>
              <a:buSzPts val="1000"/>
            </a:pPr>
            <a:r>
              <a:rPr lang="en-US" sz="3200" dirty="0">
                <a:latin typeface="Calibri" charset="0"/>
                <a:ea typeface="SimSun" charset="-122"/>
                <a:cs typeface="Courier New" charset="0"/>
              </a:rPr>
              <a:t>A. Either </a:t>
            </a:r>
            <a:r>
              <a:rPr lang="en-US" sz="3200" dirty="0">
                <a:latin typeface="Courier New" charset="0"/>
                <a:ea typeface="SimSun" charset="-122"/>
              </a:rPr>
              <a:t>waiting[</a:t>
            </a:r>
            <a:r>
              <a:rPr lang="en-US" sz="3200" dirty="0" err="1">
                <a:latin typeface="Courier New" charset="0"/>
                <a:ea typeface="SimSun" charset="-122"/>
              </a:rPr>
              <a:t>i</a:t>
            </a:r>
            <a:r>
              <a:rPr lang="en-US" sz="3200" dirty="0">
                <a:latin typeface="Courier New" charset="0"/>
                <a:ea typeface="SimSun" charset="-122"/>
              </a:rPr>
              <a:t>] == false </a:t>
            </a:r>
            <a:r>
              <a:rPr lang="en-US" sz="3200" dirty="0">
                <a:latin typeface="Calibri" charset="0"/>
                <a:ea typeface="SimSun" charset="-122"/>
                <a:cs typeface="Courier New" charset="0"/>
              </a:rPr>
              <a:t>or</a:t>
            </a:r>
            <a:r>
              <a:rPr lang="en-US" sz="3200" dirty="0">
                <a:latin typeface="Courier New" charset="0"/>
                <a:ea typeface="SimSun" charset="-122"/>
              </a:rPr>
              <a:t> key == false</a:t>
            </a:r>
            <a:endParaRPr lang="en-US" sz="3200" dirty="0">
              <a:latin typeface="Times New Roman" charset="0"/>
              <a:ea typeface="SimSun" charset="-122"/>
            </a:endParaRPr>
          </a:p>
          <a:p>
            <a:pPr marR="0" lvl="0">
              <a:spcBef>
                <a:spcPts val="0"/>
              </a:spcBef>
              <a:spcAft>
                <a:spcPts val="0"/>
              </a:spcAft>
              <a:buSzPts val="1000"/>
            </a:pPr>
            <a:endParaRPr lang="en-US" sz="3200" dirty="0">
              <a:latin typeface="Courier New" charset="0"/>
              <a:ea typeface="SimSun" charset="-122"/>
            </a:endParaRPr>
          </a:p>
          <a:p>
            <a:pPr marR="0" lvl="0">
              <a:spcBef>
                <a:spcPts val="0"/>
              </a:spcBef>
              <a:spcAft>
                <a:spcPts val="0"/>
              </a:spcAft>
              <a:buSzPts val="1000"/>
            </a:pPr>
            <a:r>
              <a:rPr lang="en-US" sz="3200" dirty="0">
                <a:latin typeface="Courier New" charset="0"/>
                <a:ea typeface="SimSun" charset="-122"/>
              </a:rPr>
              <a:t>B. waiting[</a:t>
            </a:r>
            <a:r>
              <a:rPr lang="en-US" sz="3200" dirty="0" err="1">
                <a:latin typeface="Courier New" charset="0"/>
                <a:ea typeface="SimSun" charset="-122"/>
              </a:rPr>
              <a:t>i</a:t>
            </a:r>
            <a:r>
              <a:rPr lang="en-US" sz="3200" dirty="0">
                <a:latin typeface="Courier New" charset="0"/>
                <a:ea typeface="SimSun" charset="-122"/>
              </a:rPr>
              <a:t>] == true </a:t>
            </a:r>
            <a:endParaRPr lang="en-US" sz="3200" dirty="0">
              <a:latin typeface="Times New Roman" charset="0"/>
              <a:ea typeface="SimSun" charset="-122"/>
            </a:endParaRPr>
          </a:p>
          <a:p>
            <a:pPr marR="0" lvl="0">
              <a:spcBef>
                <a:spcPts val="0"/>
              </a:spcBef>
              <a:spcAft>
                <a:spcPts val="0"/>
              </a:spcAft>
              <a:buSzPts val="1000"/>
            </a:pPr>
            <a:endParaRPr lang="en-US" sz="3200" dirty="0">
              <a:latin typeface="Courier New" charset="0"/>
              <a:ea typeface="SimSun" charset="-122"/>
            </a:endParaRPr>
          </a:p>
          <a:p>
            <a:pPr marR="0" lvl="0">
              <a:spcBef>
                <a:spcPts val="0"/>
              </a:spcBef>
              <a:spcAft>
                <a:spcPts val="0"/>
              </a:spcAft>
              <a:buSzPts val="1000"/>
            </a:pPr>
            <a:r>
              <a:rPr lang="en-US" sz="3200" dirty="0">
                <a:latin typeface="Courier New" charset="0"/>
                <a:ea typeface="SimSun" charset="-122"/>
              </a:rPr>
              <a:t>C. key == false</a:t>
            </a:r>
            <a:endParaRPr lang="en-US" sz="3200" dirty="0">
              <a:latin typeface="Times New Roman" charset="0"/>
              <a:ea typeface="SimSun" charset="-122"/>
            </a:endParaRPr>
          </a:p>
          <a:p>
            <a:pPr marR="0" lvl="0">
              <a:spcBef>
                <a:spcPts val="0"/>
              </a:spcBef>
              <a:spcAft>
                <a:spcPts val="0"/>
              </a:spcAft>
              <a:buSzPts val="1000"/>
            </a:pPr>
            <a:endParaRPr lang="en-US" sz="3200" dirty="0">
              <a:latin typeface="Courier New" charset="0"/>
              <a:ea typeface="SimSun" charset="-122"/>
            </a:endParaRPr>
          </a:p>
          <a:p>
            <a:pPr marR="0" lvl="0">
              <a:spcBef>
                <a:spcPts val="0"/>
              </a:spcBef>
              <a:spcAft>
                <a:spcPts val="0"/>
              </a:spcAft>
              <a:buSzPts val="1000"/>
            </a:pPr>
            <a:r>
              <a:rPr lang="en-US" sz="3200" dirty="0">
                <a:latin typeface="Courier New" charset="0"/>
                <a:ea typeface="SimSun" charset="-122"/>
              </a:rPr>
              <a:t>D. waiting[</a:t>
            </a:r>
            <a:r>
              <a:rPr lang="en-US" sz="3200" dirty="0" err="1">
                <a:latin typeface="Courier New" charset="0"/>
                <a:ea typeface="SimSun" charset="-122"/>
              </a:rPr>
              <a:t>i</a:t>
            </a:r>
            <a:r>
              <a:rPr lang="en-US" sz="3200" dirty="0">
                <a:latin typeface="Courier New" charset="0"/>
                <a:ea typeface="SimSun" charset="-122"/>
              </a:rPr>
              <a:t>] == true </a:t>
            </a:r>
            <a:r>
              <a:rPr lang="en-US" sz="3200" dirty="0">
                <a:latin typeface="Calibri" charset="0"/>
                <a:ea typeface="SimSun" charset="-122"/>
                <a:cs typeface="Courier New" charset="0"/>
              </a:rPr>
              <a:t>and</a:t>
            </a:r>
            <a:r>
              <a:rPr lang="en-US" sz="3200" dirty="0">
                <a:latin typeface="Courier New" charset="0"/>
                <a:ea typeface="SimSun" charset="-122"/>
              </a:rPr>
              <a:t> key == true</a:t>
            </a:r>
            <a:endParaRPr lang="en-US" sz="3200" dirty="0">
              <a:effectLst/>
              <a:latin typeface="Times New Roman" charset="0"/>
              <a:ea typeface="SimSun" charset="-122"/>
            </a:endParaRPr>
          </a:p>
        </p:txBody>
      </p:sp>
    </p:spTree>
    <p:extLst>
      <p:ext uri="{BB962C8B-B14F-4D97-AF65-F5344CB8AC3E}">
        <p14:creationId xmlns:p14="http://schemas.microsoft.com/office/powerpoint/2010/main" val="9945328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a:xfrm>
            <a:off x="483558" y="304800"/>
            <a:ext cx="11098842" cy="1371600"/>
          </a:xfrm>
        </p:spPr>
        <p:txBody>
          <a:bodyPr>
            <a:noAutofit/>
          </a:bodyPr>
          <a:lstStyle/>
          <a:p>
            <a:r>
              <a:rPr lang="en-US" sz="4000" dirty="0">
                <a:solidFill>
                  <a:srgbClr val="FF0000"/>
                </a:solidFill>
                <a:latin typeface="+mn-lt"/>
                <a:ea typeface="MS PGothic" charset="0"/>
              </a:rPr>
              <a:t>Exercise 1.2 </a:t>
            </a:r>
            <a:r>
              <a:rPr lang="en-US" sz="4000" dirty="0">
                <a:solidFill>
                  <a:srgbClr val="FF0000"/>
                </a:solidFill>
              </a:rPr>
              <a:t>(</a:t>
            </a:r>
            <a:r>
              <a:rPr lang="en-US" sz="4000" dirty="0" err="1">
                <a:solidFill>
                  <a:srgbClr val="FF0000"/>
                </a:solidFill>
              </a:rPr>
              <a:t>Plickers</a:t>
            </a:r>
            <a:r>
              <a:rPr lang="en-US" sz="4000" dirty="0">
                <a:solidFill>
                  <a:srgbClr val="FF0000"/>
                </a:solidFill>
              </a:rPr>
              <a:t>): </a:t>
            </a:r>
            <a:r>
              <a:rPr lang="en-US" sz="4000" dirty="0"/>
              <a:t>The variable </a:t>
            </a:r>
            <a:r>
              <a:rPr lang="en-US" sz="4000" dirty="0">
                <a:latin typeface="Courier New" charset="0"/>
                <a:ea typeface="Courier New" charset="0"/>
                <a:cs typeface="Courier New" charset="0"/>
              </a:rPr>
              <a:t>waiting[</a:t>
            </a:r>
            <a:r>
              <a:rPr lang="en-US" sz="4000" dirty="0" err="1">
                <a:latin typeface="Courier New" charset="0"/>
                <a:ea typeface="Courier New" charset="0"/>
                <a:cs typeface="Courier New" charset="0"/>
              </a:rPr>
              <a:t>i</a:t>
            </a:r>
            <a:r>
              <a:rPr lang="en-US" sz="4000" dirty="0">
                <a:latin typeface="Courier New" charset="0"/>
                <a:ea typeface="Courier New" charset="0"/>
                <a:cs typeface="Courier New" charset="0"/>
              </a:rPr>
              <a:t>]</a:t>
            </a:r>
            <a:r>
              <a:rPr lang="en-US" sz="4000" dirty="0"/>
              <a:t>becomes false only if</a:t>
            </a:r>
          </a:p>
        </p:txBody>
      </p:sp>
      <p:sp>
        <p:nvSpPr>
          <p:cNvPr id="2" name="Slide Number Placeholder 1"/>
          <p:cNvSpPr>
            <a:spLocks noGrp="1"/>
          </p:cNvSpPr>
          <p:nvPr>
            <p:ph type="sldNum" sz="quarter" idx="4"/>
          </p:nvPr>
        </p:nvSpPr>
        <p:spPr/>
        <p:txBody>
          <a:bodyPr/>
          <a:lstStyle/>
          <a:p>
            <a:fld id="{8353CCE1-ED68-4673-B2B8-9A8ACC32B759}" type="slidenum">
              <a:rPr lang="en-US" smtClean="0"/>
              <a:pPr/>
              <a:t>9</a:t>
            </a:fld>
            <a:endParaRPr lang="en-US" dirty="0"/>
          </a:p>
        </p:txBody>
      </p:sp>
      <p:sp>
        <p:nvSpPr>
          <p:cNvPr id="4" name="Rectangle 3"/>
          <p:cNvSpPr/>
          <p:nvPr/>
        </p:nvSpPr>
        <p:spPr>
          <a:xfrm>
            <a:off x="984849" y="1981200"/>
            <a:ext cx="10591800" cy="3539430"/>
          </a:xfrm>
          <a:prstGeom prst="rect">
            <a:avLst/>
          </a:prstGeom>
        </p:spPr>
        <p:txBody>
          <a:bodyPr wrap="square">
            <a:spAutoFit/>
          </a:bodyPr>
          <a:lstStyle/>
          <a:p>
            <a:pPr>
              <a:spcBef>
                <a:spcPts val="0"/>
              </a:spcBef>
              <a:spcAft>
                <a:spcPts val="0"/>
              </a:spcAft>
              <a:buSzPts val="1000"/>
            </a:pPr>
            <a:r>
              <a:rPr lang="en-US" sz="3200" dirty="0">
                <a:latin typeface="+mn-lt"/>
                <a:ea typeface="SimSun" charset="-122"/>
              </a:rPr>
              <a:t>A. Another process enters its critical section  </a:t>
            </a:r>
          </a:p>
          <a:p>
            <a:pPr>
              <a:spcBef>
                <a:spcPts val="0"/>
              </a:spcBef>
              <a:spcAft>
                <a:spcPts val="0"/>
              </a:spcAft>
              <a:buSzPts val="1000"/>
            </a:pPr>
            <a:endParaRPr lang="en-US" sz="3200" dirty="0">
              <a:latin typeface="+mn-lt"/>
              <a:ea typeface="SimSun" charset="-122"/>
            </a:endParaRPr>
          </a:p>
          <a:p>
            <a:pPr>
              <a:spcBef>
                <a:spcPts val="0"/>
              </a:spcBef>
              <a:spcAft>
                <a:spcPts val="0"/>
              </a:spcAft>
              <a:buSzPts val="1000"/>
            </a:pPr>
            <a:r>
              <a:rPr lang="en-US" sz="3200" dirty="0">
                <a:latin typeface="+mn-lt"/>
                <a:ea typeface="SimSun" charset="-122"/>
              </a:rPr>
              <a:t>B. Process </a:t>
            </a:r>
            <a:r>
              <a:rPr lang="en-US" sz="3200" dirty="0" err="1">
                <a:latin typeface="+mn-lt"/>
                <a:ea typeface="SimSun" charset="-122"/>
              </a:rPr>
              <a:t>i</a:t>
            </a:r>
            <a:r>
              <a:rPr lang="en-US" sz="3200" dirty="0">
                <a:latin typeface="+mn-lt"/>
                <a:ea typeface="SimSun" charset="-122"/>
              </a:rPr>
              <a:t> enters its critical section  </a:t>
            </a:r>
          </a:p>
          <a:p>
            <a:pPr>
              <a:spcBef>
                <a:spcPts val="0"/>
              </a:spcBef>
              <a:spcAft>
                <a:spcPts val="0"/>
              </a:spcAft>
              <a:buSzPts val="1000"/>
            </a:pPr>
            <a:endParaRPr lang="en-US" sz="3200" dirty="0">
              <a:latin typeface="+mn-lt"/>
              <a:ea typeface="SimSun" charset="-122"/>
            </a:endParaRPr>
          </a:p>
          <a:p>
            <a:pPr>
              <a:spcBef>
                <a:spcPts val="0"/>
              </a:spcBef>
              <a:spcAft>
                <a:spcPts val="0"/>
              </a:spcAft>
              <a:buSzPts val="1000"/>
            </a:pPr>
            <a:r>
              <a:rPr lang="en-US" sz="3200" dirty="0">
                <a:latin typeface="+mn-lt"/>
                <a:ea typeface="SimSun" charset="-122"/>
              </a:rPr>
              <a:t>C. Another process leaves its critical section </a:t>
            </a:r>
          </a:p>
          <a:p>
            <a:pPr>
              <a:spcBef>
                <a:spcPts val="0"/>
              </a:spcBef>
              <a:spcAft>
                <a:spcPts val="0"/>
              </a:spcAft>
              <a:buSzPts val="1000"/>
            </a:pPr>
            <a:endParaRPr lang="en-US" sz="3200" dirty="0">
              <a:latin typeface="+mn-lt"/>
              <a:ea typeface="SimSun" charset="-122"/>
            </a:endParaRPr>
          </a:p>
          <a:p>
            <a:pPr>
              <a:spcBef>
                <a:spcPts val="0"/>
              </a:spcBef>
              <a:spcAft>
                <a:spcPts val="0"/>
              </a:spcAft>
              <a:buSzPts val="1000"/>
            </a:pPr>
            <a:r>
              <a:rPr lang="en-US" sz="3200" dirty="0">
                <a:latin typeface="+mn-lt"/>
                <a:ea typeface="SimSun" charset="-122"/>
              </a:rPr>
              <a:t>D. Process </a:t>
            </a:r>
            <a:r>
              <a:rPr lang="en-US" sz="3200" dirty="0" err="1">
                <a:latin typeface="+mn-lt"/>
                <a:ea typeface="SimSun" charset="-122"/>
              </a:rPr>
              <a:t>i</a:t>
            </a:r>
            <a:r>
              <a:rPr lang="en-US" sz="3200" dirty="0">
                <a:latin typeface="+mn-lt"/>
                <a:ea typeface="SimSun" charset="-122"/>
              </a:rPr>
              <a:t> leaves its critical section</a:t>
            </a:r>
            <a:endParaRPr lang="en-US" sz="3200" dirty="0">
              <a:effectLst/>
              <a:latin typeface="+mn-lt"/>
              <a:ea typeface="SimSun" charset="-122"/>
            </a:endParaRPr>
          </a:p>
        </p:txBody>
      </p:sp>
    </p:spTree>
    <p:extLst>
      <p:ext uri="{BB962C8B-B14F-4D97-AF65-F5344CB8AC3E}">
        <p14:creationId xmlns:p14="http://schemas.microsoft.com/office/powerpoint/2010/main" val="1475631852"/>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3651</TotalTime>
  <Words>1823</Words>
  <Application>Microsoft Macintosh PowerPoint</Application>
  <PresentationFormat>Widescreen</PresentationFormat>
  <Paragraphs>366</Paragraphs>
  <Slides>21</Slides>
  <Notes>19</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21</vt:i4>
      </vt:variant>
    </vt:vector>
  </HeadingPairs>
  <TitlesOfParts>
    <vt:vector size="33" baseType="lpstr">
      <vt:lpstr>Calibri</vt:lpstr>
      <vt:lpstr>Courier New</vt:lpstr>
      <vt:lpstr>Helvetica</vt:lpstr>
      <vt:lpstr>Monotype Sorts</vt:lpstr>
      <vt:lpstr>MS PGothic</vt:lpstr>
      <vt:lpstr>ＭＳ Ｐゴシック</vt:lpstr>
      <vt:lpstr>MT Extra</vt:lpstr>
      <vt:lpstr>SimSun</vt:lpstr>
      <vt:lpstr>Symbol</vt:lpstr>
      <vt:lpstr>Times New Roman</vt:lpstr>
      <vt:lpstr>Arial</vt:lpstr>
      <vt:lpstr>Custom Design</vt:lpstr>
      <vt:lpstr>COMP 3500  Introduction to Operating Systems   test_and_set()  compare_and_swap()</vt:lpstr>
      <vt:lpstr>Recap: The test_and_set  Instruction </vt:lpstr>
      <vt:lpstr>How to use test_and_set()?</vt:lpstr>
      <vt:lpstr>The compare_and_swap Instruction</vt:lpstr>
      <vt:lpstr>How to use compare_and_swap?</vt:lpstr>
      <vt:lpstr>COMP 3500  Introduction to Operating Systems  Synchronization: Part 3 Semaphore</vt:lpstr>
      <vt:lpstr>Exercise 1: Can you figure out how the bounded-waiting mutual exclusion is implemented?  (2 minutes). </vt:lpstr>
      <vt:lpstr>Exercise 1.1 (Plickers): Process Pi can enter its critical section only if</vt:lpstr>
      <vt:lpstr>Exercise 1.2 (Plickers): The variable waiting[i]becomes false only if</vt:lpstr>
      <vt:lpstr>Exercise 1: Bounded-waiting Mutual Exclusion</vt:lpstr>
      <vt:lpstr>Mutex Locks</vt:lpstr>
      <vt:lpstr>acquire()</vt:lpstr>
      <vt:lpstr>Exercise 2: Please complete the following code. release()</vt:lpstr>
      <vt:lpstr>Semaphore</vt:lpstr>
      <vt:lpstr>Semaphore</vt:lpstr>
      <vt:lpstr>Summary</vt:lpstr>
      <vt:lpstr>Counting vs. Binary Semaphore</vt:lpstr>
      <vt:lpstr>PowerPoint Presentation</vt:lpstr>
      <vt:lpstr>Sample Semaphore Usage</vt:lpstr>
      <vt:lpstr>Semaphore Implementation with no Busy waiting </vt:lpstr>
      <vt:lpstr>Implementation with no Busy waiting (Cont.)</vt:lpstr>
    </vt:vector>
  </TitlesOfParts>
  <Company/>
  <LinksUpToDate>false</LinksUpToDate>
  <SharedDoc>false</SharedDoc>
  <HyperlinksChanged>false</HyperlinksChanged>
  <AppVersion>15.0027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
  <cp:lastModifiedBy>Xiao Qin</cp:lastModifiedBy>
  <cp:revision>376</cp:revision>
  <dcterms:created xsi:type="dcterms:W3CDTF">2006-08-16T00:00:00Z</dcterms:created>
  <dcterms:modified xsi:type="dcterms:W3CDTF">2017-09-18T17:08:34Z</dcterms:modified>
</cp:coreProperties>
</file>